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21"/>
  </p:notesMasterIdLst>
  <p:sldIdLst>
    <p:sldId id="287" r:id="rId2"/>
    <p:sldId id="280" r:id="rId3"/>
    <p:sldId id="289" r:id="rId4"/>
    <p:sldId id="290" r:id="rId5"/>
    <p:sldId id="305" r:id="rId6"/>
    <p:sldId id="285" r:id="rId7"/>
    <p:sldId id="291" r:id="rId8"/>
    <p:sldId id="284" r:id="rId9"/>
    <p:sldId id="292" r:id="rId10"/>
    <p:sldId id="293" r:id="rId11"/>
    <p:sldId id="295" r:id="rId12"/>
    <p:sldId id="294" r:id="rId13"/>
    <p:sldId id="296" r:id="rId14"/>
    <p:sldId id="297" r:id="rId15"/>
    <p:sldId id="298" r:id="rId16"/>
    <p:sldId id="299" r:id="rId17"/>
    <p:sldId id="306" r:id="rId18"/>
    <p:sldId id="300" r:id="rId19"/>
    <p:sldId id="30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79" autoAdjust="0"/>
    <p:restoredTop sz="78561" autoAdjust="0"/>
  </p:normalViewPr>
  <p:slideViewPr>
    <p:cSldViewPr snapToGrid="0">
      <p:cViewPr>
        <p:scale>
          <a:sx n="47" d="100"/>
          <a:sy n="47" d="100"/>
        </p:scale>
        <p:origin x="-1434" y="-312"/>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3/2/2019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pubs.opengroup.org/architecture/togaf9-doc/arch/index.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pubs.opengroup.org/architecture/togaf9-doc/arch/index.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opengroup.org/public/arch/p4/cases/case_intro.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opengroup.org/public/arch/p4/cases/case_intro.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opengroup.org/public/arch/p4/cases/case_intro.ht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opengroup.org/public/arch/p4/cases/case_intro.ht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TOGAF standard is developed and maintained by members of The Open Group, working within the Architecture Forum. Today's CEOs know that the effective management and exploitation of information and Digital Transformation are key factors to business success, and indispensable means to achieving competitive advantage. TOGAF addresses this need, by providing a strategic context for the evolution and reach of digital capability in response to the constantly changing needs of the business environment.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smtClean="0">
                <a:solidFill>
                  <a:schemeClr val="tx1"/>
                </a:solidFill>
                <a:latin typeface="+mn-lt"/>
                <a:ea typeface="+mn-ea"/>
                <a:cs typeface="+mn-cs"/>
              </a:rPr>
              <a:t>Open Group (2019). The TOGAF® Standard, Version 9.2. </a:t>
            </a:r>
            <a:r>
              <a:rPr lang="en-US" sz="1200" i="1" kern="1200" dirty="0" smtClean="0">
                <a:solidFill>
                  <a:schemeClr val="tx1"/>
                </a:solidFill>
                <a:latin typeface="+mn-lt"/>
                <a:ea typeface="+mn-ea"/>
                <a:cs typeface="+mn-cs"/>
              </a:rPr>
              <a:t>Retrieved from</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http://pubs.opengroup.org/architecture/togaf9-doc/arch/index.html</a:t>
            </a: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displayed</a:t>
            </a:r>
            <a:r>
              <a:rPr lang="en-US" baseline="0" dirty="0" smtClean="0"/>
              <a:t> in the diagram, TOGAF apply all the domains of business i.e. the technical, data, business management, and applications parts. It outlines the vision and the steps to achieve that vision starting from modification to suit the business architecture, the information systems and the technologies. It then analyze the opportunities and solutions, provide a plain for migration into the new system, outlines the implementation governance and finally facilitates the change management.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sz="1200" kern="1200" dirty="0" smtClean="0">
                <a:solidFill>
                  <a:schemeClr val="tx1"/>
                </a:solidFill>
                <a:latin typeface="+mn-lt"/>
                <a:ea typeface="+mn-ea"/>
                <a:cs typeface="+mn-cs"/>
              </a:rPr>
              <a:t>Open Group (2019). The TOGAF® Standard, Version 9.2. </a:t>
            </a:r>
            <a:r>
              <a:rPr lang="en-US" sz="1200" i="1" kern="1200" dirty="0" smtClean="0">
                <a:solidFill>
                  <a:schemeClr val="tx1"/>
                </a:solidFill>
                <a:latin typeface="+mn-lt"/>
                <a:ea typeface="+mn-ea"/>
                <a:cs typeface="+mn-cs"/>
              </a:rPr>
              <a:t>Retrieved from</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http://pubs.opengroup.org/architecture/togaf9-doc/arch/index.html</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r>
              <a:rPr lang="en-US" dirty="0" smtClean="0"/>
              <a:t>The</a:t>
            </a:r>
            <a:r>
              <a:rPr lang="en-US" baseline="0" dirty="0" smtClean="0"/>
              <a:t> company’s data collection involved documentation, interviews, and review current products and services portfolio. Apparently, they were experiencing data overlap and gaps which complicated the analysis part. They were thus seeking a system model to alleviate this problem (Open group, 2019).</a:t>
            </a:r>
          </a:p>
          <a:p>
            <a:pPr>
              <a:lnSpc>
                <a:spcPct val="200000"/>
              </a:lnSpc>
            </a:pPr>
            <a:r>
              <a:rPr lang="en-US" sz="1200" kern="1200" dirty="0" smtClean="0">
                <a:solidFill>
                  <a:schemeClr val="tx1"/>
                </a:solidFill>
                <a:latin typeface="+mn-lt"/>
                <a:ea typeface="+mn-ea"/>
                <a:cs typeface="+mn-cs"/>
              </a:rPr>
              <a:t>They</a:t>
            </a:r>
            <a:r>
              <a:rPr lang="en-US" sz="1200" kern="1200" baseline="0" dirty="0" smtClean="0">
                <a:solidFill>
                  <a:schemeClr val="tx1"/>
                </a:solidFill>
                <a:latin typeface="+mn-lt"/>
                <a:ea typeface="+mn-ea"/>
                <a:cs typeface="+mn-cs"/>
              </a:rPr>
              <a:t> are using the system to </a:t>
            </a:r>
            <a:r>
              <a:rPr lang="en-US" sz="1200" kern="1200" dirty="0" smtClean="0">
                <a:solidFill>
                  <a:schemeClr val="tx1"/>
                </a:solidFill>
                <a:latin typeface="+mn-lt"/>
                <a:ea typeface="+mn-ea"/>
                <a:cs typeface="+mn-cs"/>
              </a:rPr>
              <a:t>Populate their business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model</a:t>
            </a:r>
            <a:r>
              <a:rPr lang="en-US" sz="1200" kern="1200" baseline="0" dirty="0" smtClean="0">
                <a:solidFill>
                  <a:schemeClr val="tx1"/>
                </a:solidFill>
                <a:latin typeface="+mn-lt"/>
                <a:ea typeface="+mn-ea"/>
                <a:cs typeface="+mn-cs"/>
              </a:rPr>
              <a:t> and e</a:t>
            </a:r>
            <a:r>
              <a:rPr lang="en-US" sz="1200" kern="1200" dirty="0" smtClean="0">
                <a:solidFill>
                  <a:schemeClr val="tx1"/>
                </a:solidFill>
                <a:latin typeface="+mn-lt"/>
                <a:ea typeface="+mn-ea"/>
                <a:cs typeface="+mn-cs"/>
              </a:rPr>
              <a:t>mbed</a:t>
            </a:r>
            <a:r>
              <a:rPr lang="en-US" sz="1200" kern="1200" baseline="0" dirty="0" smtClean="0">
                <a:solidFill>
                  <a:schemeClr val="tx1"/>
                </a:solidFill>
                <a:latin typeface="+mn-lt"/>
                <a:ea typeface="+mn-ea"/>
                <a:cs typeface="+mn-cs"/>
              </a:rPr>
              <a:t> it</a:t>
            </a:r>
            <a:r>
              <a:rPr lang="en-US" sz="1200" kern="1200" dirty="0" smtClean="0">
                <a:solidFill>
                  <a:schemeClr val="tx1"/>
                </a:solidFill>
                <a:latin typeface="+mn-lt"/>
                <a:ea typeface="+mn-ea"/>
                <a:cs typeface="+mn-cs"/>
              </a:rPr>
              <a:t> into the way</a:t>
            </a:r>
            <a:r>
              <a:rPr lang="en-US" sz="1200" kern="1200" baseline="0" dirty="0" smtClean="0">
                <a:solidFill>
                  <a:schemeClr val="tx1"/>
                </a:solidFill>
                <a:latin typeface="+mn-lt"/>
                <a:ea typeface="+mn-ea"/>
                <a:cs typeface="+mn-cs"/>
              </a:rPr>
              <a:t> they </a:t>
            </a:r>
            <a:r>
              <a:rPr lang="en-US" sz="1200" kern="1200" dirty="0" smtClean="0">
                <a:solidFill>
                  <a:schemeClr val="tx1"/>
                </a:solidFill>
                <a:latin typeface="+mn-lt"/>
                <a:ea typeface="+mn-ea"/>
                <a:cs typeface="+mn-cs"/>
              </a:rPr>
              <a:t>describe and think about standards</a:t>
            </a:r>
          </a:p>
          <a:p>
            <a:pPr>
              <a:lnSpc>
                <a:spcPct val="200000"/>
              </a:lnSpc>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Source: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Open Group (2019). Case Studies. </a:t>
            </a:r>
            <a:r>
              <a:rPr lang="en-US" sz="1200" i="1" kern="1200" dirty="0" smtClean="0">
                <a:solidFill>
                  <a:schemeClr val="tx1"/>
                </a:solidFill>
                <a:latin typeface="+mn-lt"/>
                <a:ea typeface="+mn-ea"/>
                <a:cs typeface="+mn-cs"/>
              </a:rPr>
              <a:t>Retrieved from</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http://www.opengroup.org/public/arch/p4/cases/case_intro.htm</a:t>
            </a:r>
            <a:endParaRPr lang="en-US" dirty="0" smtClean="0"/>
          </a:p>
          <a:p>
            <a:pPr>
              <a:lnSpc>
                <a:spcPct val="200000"/>
              </a:lnSpc>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Source: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Open Group (2019). Case Studies. </a:t>
            </a:r>
            <a:r>
              <a:rPr lang="en-US" sz="1200" i="1" kern="1200" dirty="0" smtClean="0">
                <a:solidFill>
                  <a:schemeClr val="tx1"/>
                </a:solidFill>
                <a:latin typeface="+mn-lt"/>
                <a:ea typeface="+mn-ea"/>
                <a:cs typeface="+mn-cs"/>
              </a:rPr>
              <a:t>Retrieved from</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http://www.opengroup.org/public/arch/p4/cases/case_intro.htm</a:t>
            </a:r>
            <a:endParaRPr lang="en-US" dirty="0" smtClean="0"/>
          </a:p>
          <a:p>
            <a:pPr>
              <a:lnSpc>
                <a:spcPct val="200000"/>
              </a:lnSpc>
            </a:pP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They focus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on enhancing the skills of people, optimizing human capital investment and providing IT expertise that complements in-house skills. </a:t>
            </a:r>
          </a:p>
          <a:p>
            <a:r>
              <a:rPr lang="en-US" sz="1200" kern="1200" dirty="0" smtClean="0">
                <a:solidFill>
                  <a:schemeClr val="tx1"/>
                </a:solidFill>
                <a:latin typeface="+mn-lt"/>
                <a:ea typeface="+mn-ea"/>
                <a:cs typeface="+mn-cs"/>
              </a:rPr>
              <a:t>The IT strategy defines what needs to be done and, through explicit linkage to the business, why this needs to happen and when. It is explicitly linked to the future business direction. It is:–A Framework for Decision-making–A Process for alignment of Business &amp; IT–A set of Strategic Options–A set of aligned Business &amp; IT projects/initiatives</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Source: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Open Group (2019). Case Studies. </a:t>
            </a:r>
            <a:r>
              <a:rPr lang="en-US" sz="1200" i="1" kern="1200" dirty="0" smtClean="0">
                <a:solidFill>
                  <a:schemeClr val="tx1"/>
                </a:solidFill>
                <a:latin typeface="+mn-lt"/>
                <a:ea typeface="+mn-ea"/>
                <a:cs typeface="+mn-cs"/>
              </a:rPr>
              <a:t>Retrieved from</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http://www.opengroup.org/public/arch/p4/cases/case_intro.htm</a:t>
            </a:r>
            <a:endParaRPr lang="en-US" dirty="0" smtClean="0"/>
          </a:p>
          <a:p>
            <a:pPr>
              <a:lnSpc>
                <a:spcPct val="200000"/>
              </a:lnSpc>
            </a:pP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ADM concepts used to extend to internal Architecture Process within Systems Engineering Practice at Litton PRC during the redesigning of the US Patent &amp;Trademark Office project (Open</a:t>
            </a:r>
            <a:r>
              <a:rPr lang="en-US" sz="1200" kern="1200" baseline="0" dirty="0" smtClean="0">
                <a:solidFill>
                  <a:schemeClr val="tx1"/>
                </a:solidFill>
                <a:latin typeface="+mn-lt"/>
                <a:ea typeface="+mn-ea"/>
                <a:cs typeface="+mn-cs"/>
              </a:rPr>
              <a:t> Group, 2019)</a:t>
            </a:r>
            <a:r>
              <a:rPr lang="en-US" sz="1200"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The company</a:t>
            </a:r>
            <a:r>
              <a:rPr lang="en-US" sz="1200" kern="1200" baseline="0" dirty="0" smtClean="0">
                <a:solidFill>
                  <a:schemeClr val="tx1"/>
                </a:solidFill>
                <a:latin typeface="+mn-lt"/>
                <a:ea typeface="+mn-ea"/>
                <a:cs typeface="+mn-cs"/>
              </a:rPr>
              <a:t> chose </a:t>
            </a:r>
            <a:r>
              <a:rPr lang="en-US" sz="1200" kern="1200" dirty="0" smtClean="0">
                <a:solidFill>
                  <a:schemeClr val="tx1"/>
                </a:solidFill>
                <a:latin typeface="+mn-lt"/>
                <a:ea typeface="+mn-ea"/>
                <a:cs typeface="+mn-cs"/>
              </a:rPr>
              <a:t>TOGAF ADM as a reasonable methodology as the project</a:t>
            </a:r>
            <a:r>
              <a:rPr lang="en-US" sz="1200" kern="1200" baseline="0" dirty="0" smtClean="0">
                <a:solidFill>
                  <a:schemeClr val="tx1"/>
                </a:solidFill>
                <a:latin typeface="+mn-lt"/>
                <a:ea typeface="+mn-ea"/>
                <a:cs typeface="+mn-cs"/>
              </a:rPr>
              <a:t> personnel was technically familiar with APS.</a:t>
            </a:r>
          </a:p>
          <a:p>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latin typeface="+mn-lt"/>
                <a:ea typeface="+mn-ea"/>
                <a:cs typeface="+mn-cs"/>
              </a:rPr>
              <a:t>Source: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Open Group (2019). Case Studies. </a:t>
            </a:r>
            <a:r>
              <a:rPr lang="en-US" sz="1200" i="1" kern="1200" dirty="0" smtClean="0">
                <a:solidFill>
                  <a:schemeClr val="tx1"/>
                </a:solidFill>
                <a:latin typeface="+mn-lt"/>
                <a:ea typeface="+mn-ea"/>
                <a:cs typeface="+mn-cs"/>
              </a:rPr>
              <a:t>Retrieved from</a:t>
            </a:r>
            <a:r>
              <a:rPr lang="en-US" sz="1200" kern="1200" dirty="0" smtClean="0">
                <a:solidFill>
                  <a:schemeClr val="tx1"/>
                </a:solidFill>
                <a:latin typeface="+mn-lt"/>
                <a:ea typeface="+mn-ea"/>
                <a:cs typeface="+mn-cs"/>
              </a:rPr>
              <a:t>	</a:t>
            </a:r>
            <a:r>
              <a:rPr lang="en-US" sz="1200" u="sng" kern="1200" dirty="0" smtClean="0">
                <a:solidFill>
                  <a:schemeClr val="tx1"/>
                </a:solidFill>
                <a:latin typeface="+mn-lt"/>
                <a:ea typeface="+mn-ea"/>
                <a:cs typeface="+mn-cs"/>
                <a:hlinkClick r:id="rId3"/>
              </a:rPr>
              <a:t>http://www.opengroup.org/public/arch/p4/cases/case_intro.htm</a:t>
            </a:r>
            <a:endParaRPr lang="en-US" dirty="0" smtClean="0"/>
          </a:p>
          <a:p>
            <a:pPr>
              <a:lnSpc>
                <a:spcPct val="200000"/>
              </a:lnSpc>
            </a:pP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the architecture</a:t>
            </a:r>
            <a:r>
              <a:rPr lang="en-US" baseline="0" dirty="0" smtClean="0"/>
              <a:t> management group being at the centre of operations, Westpac was using to rule all the elements of the architecture in the organization. This aided in an effective and efficient management of interconnections of the framework.</a:t>
            </a:r>
            <a:endParaRPr lang="en-US" baseline="0" dirty="0"/>
          </a:p>
          <a:p>
            <a:r>
              <a:rPr lang="en-US" baseline="0" dirty="0" smtClean="0"/>
              <a:t>The fact that every other department had to get involved with the architecture group ensured sharing  of information on what was happening in the organization and allowed everyone to remain update. The central monitoring process ensured compliance to the proposed framework across the departments.</a:t>
            </a:r>
          </a:p>
          <a:p>
            <a:r>
              <a:rPr lang="en-US" baseline="0" dirty="0" smtClean="0"/>
              <a:t>External technology changes were thrown at the periphery of the system meaning they lacked significant impact in the system. new developments in the tech world would impact the performance of architectural framework. Data and information flow across all the department lacks with every department relying on what the central management group feed them. Data from all the departments should be available for everyone in the organization to ensure the objectives of the business are achieved.</a:t>
            </a:r>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Constantia" pitchFamily="18" charset="0"/>
              </a:rPr>
              <a:t>QA consultancy utilized</a:t>
            </a:r>
            <a:r>
              <a:rPr lang="en-US" baseline="0" dirty="0" smtClean="0">
                <a:latin typeface="Constantia" pitchFamily="18" charset="0"/>
              </a:rPr>
              <a:t> </a:t>
            </a:r>
            <a:r>
              <a:rPr lang="en-US" dirty="0" smtClean="0">
                <a:latin typeface="Constantia" pitchFamily="18" charset="0"/>
              </a:rPr>
              <a:t>Reference</a:t>
            </a:r>
            <a:r>
              <a:rPr lang="en-US" baseline="0" dirty="0" smtClean="0">
                <a:latin typeface="Constantia" pitchFamily="18" charset="0"/>
              </a:rPr>
              <a:t> models that was key in the evaluation of their design performance and also provided a visual picture of the project implementation specifications.</a:t>
            </a:r>
          </a:p>
          <a:p>
            <a:r>
              <a:rPr lang="en-US" baseline="0" dirty="0" smtClean="0">
                <a:latin typeface="Constantia" pitchFamily="18" charset="0"/>
              </a:rPr>
              <a:t>System components were clearly defined and arranged on how they were going to fit in the IT strategy. However, there was no central control unit for the architectural group would facilitate greater efficiency and effectiveness as observed in Westpac corporation.</a:t>
            </a:r>
          </a:p>
          <a:p>
            <a:endParaRPr lang="en-US" dirty="0">
              <a:latin typeface="Constantia" pitchFamily="18" charset="0"/>
            </a:endParaRPr>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a:t>
            </a:r>
            <a:r>
              <a:rPr lang="en-US" baseline="0" dirty="0" smtClean="0"/>
              <a:t> the architecture implementation, there was </a:t>
            </a:r>
            <a:r>
              <a:rPr lang="en-US" sz="1200" kern="1200" dirty="0" smtClean="0">
                <a:solidFill>
                  <a:schemeClr val="tx1"/>
                </a:solidFill>
                <a:latin typeface="+mn-lt"/>
                <a:ea typeface="+mn-ea"/>
                <a:cs typeface="+mn-cs"/>
              </a:rPr>
              <a:t>extensive team training leaving</a:t>
            </a:r>
            <a:r>
              <a:rPr lang="en-US" sz="1200" kern="1200" baseline="0" dirty="0" smtClean="0">
                <a:solidFill>
                  <a:schemeClr val="tx1"/>
                </a:solidFill>
                <a:latin typeface="+mn-lt"/>
                <a:ea typeface="+mn-ea"/>
                <a:cs typeface="+mn-cs"/>
              </a:rPr>
              <a:t> them the company’s staffs anxious to try the new method and its processes. For training, they picked an architectural team that understood the general goals of Litton PRC and were experienced in the process definition (Open Group, 2019).</a:t>
            </a:r>
          </a:p>
          <a:p>
            <a:r>
              <a:rPr lang="en-US" dirty="0" smtClean="0">
                <a:latin typeface="Constantia" pitchFamily="18" charset="0"/>
              </a:rPr>
              <a:t>QA consultancy lacked</a:t>
            </a:r>
            <a:r>
              <a:rPr lang="en-US" baseline="0" dirty="0" smtClean="0">
                <a:latin typeface="Constantia" pitchFamily="18" charset="0"/>
              </a:rPr>
              <a:t> a central management control but its framework was the best; it installed a reference model to keep it in check, adhered to the definition of the baseline frameworks i.e. business, technical, data, and applications architecture</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Westpac adhered to interoperability requirements in its project implementation unlike Litton PRC but failed to use a valid implementation plan where personnel was to be vetted and staffs trained.</a:t>
            </a:r>
          </a:p>
          <a:p>
            <a:r>
              <a:rPr lang="en-US" sz="1200" kern="1200" baseline="0" dirty="0" smtClean="0">
                <a:solidFill>
                  <a:schemeClr val="tx1"/>
                </a:solidFill>
                <a:latin typeface="+mn-lt"/>
                <a:ea typeface="+mn-ea"/>
                <a:cs typeface="+mn-cs"/>
              </a:rPr>
              <a:t>The architectural personnel were proficient in APS functioning and were familiar with details of existing implementation with subject matter experts.</a:t>
            </a:r>
          </a:p>
          <a:p>
            <a:r>
              <a:rPr lang="en-US" sz="1200" kern="1200" baseline="0" dirty="0" smtClean="0">
                <a:solidFill>
                  <a:schemeClr val="tx1"/>
                </a:solidFill>
                <a:latin typeface="+mn-lt"/>
                <a:ea typeface="+mn-ea"/>
                <a:cs typeface="+mn-cs"/>
              </a:rPr>
              <a:t>However, the organization did not perform a transformation readiness assessment, but rushed to execute the project after training the relevant personnel; they ought to have first tested the system viability for the organization or else they might need to run systems upgrade in the future after the current one loses its viability (</a:t>
            </a:r>
            <a:r>
              <a:rPr lang="en-US" sz="1200" kern="1200" dirty="0" smtClean="0">
                <a:solidFill>
                  <a:schemeClr val="tx1"/>
                </a:solidFill>
                <a:latin typeface="+mn-lt"/>
                <a:ea typeface="+mn-ea"/>
                <a:cs typeface="+mn-cs"/>
              </a:rPr>
              <a:t>Schmidt &amp; Buxmann,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2011)</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The company also failed to present a visual representation of the architectural design living outsiders and those who never went for training in the dark. There was no definition of interoperability requirements i.e. how information was to be shared across the processes and the technical aspects of the entity.</a:t>
            </a:r>
          </a:p>
          <a:p>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Source: </a:t>
            </a:r>
            <a:r>
              <a:rPr lang="en-US" sz="1200" kern="1200" dirty="0" smtClean="0">
                <a:solidFill>
                  <a:schemeClr val="tx1"/>
                </a:solidFill>
                <a:latin typeface="+mn-lt"/>
                <a:ea typeface="+mn-ea"/>
                <a:cs typeface="+mn-cs"/>
              </a:rPr>
              <a:t>Schmidt, C., &amp; Buxmann, P. (2011). Outcomes and success factors of enterprise it architecture 	management: Empirical insight from the international financial services industry</a:t>
            </a:r>
            <a:r>
              <a:rPr lang="en-US" sz="1200" i="1" kern="1200" dirty="0" smtClean="0">
                <a:solidFill>
                  <a:schemeClr val="tx1"/>
                </a:solidFill>
                <a:latin typeface="+mn-lt"/>
                <a:ea typeface="+mn-ea"/>
                <a:cs typeface="+mn-cs"/>
              </a:rPr>
              <a:t>. 	European Journal of Information Systems</a:t>
            </a:r>
            <a:r>
              <a:rPr lang="en-US" sz="1200" kern="1200" dirty="0" smtClean="0">
                <a:solidFill>
                  <a:schemeClr val="tx1"/>
                </a:solidFill>
                <a:latin typeface="+mn-lt"/>
                <a:ea typeface="+mn-ea"/>
                <a:cs typeface="+mn-cs"/>
              </a:rPr>
              <a:t>, 20(2): 168-185.</a:t>
            </a:r>
            <a:endParaRPr lang="en-US" dirty="0" smtClean="0"/>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TOGAF is considered as one of the most commonly utilized EA today (Kotusev, 2018). Some of its advantages include the ability to help people propose, document, plan and govern systems within an organization. TOGAF is broad and free to read, thereby enabling the acquisition of knowledge in broad perspectives. TOGAF is developed by a large community, thereby presenting a common language about the process followed by architects in different organizations. Being flexible, TOGAF provides an enterprise-based approach, which addresses the IT needs of each organization. The ability to harmonize different departments enables TOGAF to increase the cross-organizational standardization and integration of systems and processes. Consequently, TOGAF coordinates business process improvement.</a:t>
            </a:r>
          </a:p>
          <a:p>
            <a:pPr marL="0" marR="0" indent="-45720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rgbClr val="00B050"/>
                </a:solidFill>
                <a:latin typeface="+mn-lt"/>
                <a:ea typeface="+mn-ea"/>
                <a:cs typeface="+mn-cs"/>
              </a:rPr>
              <a:t>Source</a:t>
            </a:r>
            <a:r>
              <a:rPr lang="en-US" sz="120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Kotusev, S. (2018). TOGAF-Based Enterprise Architecture Practice: An Exploratory Case Study. </a:t>
            </a:r>
            <a:r>
              <a:rPr lang="en-US" sz="1200" i="1" kern="1200" dirty="0" smtClean="0">
                <a:solidFill>
                  <a:schemeClr val="tx1"/>
                </a:solidFill>
                <a:latin typeface="+mn-lt"/>
                <a:ea typeface="+mn-ea"/>
                <a:cs typeface="+mn-cs"/>
              </a:rPr>
              <a:t>Communications of the Association for Information Systems, </a:t>
            </a:r>
            <a:r>
              <a:rPr lang="en-US" sz="1200" kern="1200" dirty="0" smtClean="0">
                <a:solidFill>
                  <a:schemeClr val="tx1"/>
                </a:solidFill>
                <a:latin typeface="+mn-lt"/>
                <a:ea typeface="+mn-ea"/>
                <a:cs typeface="+mn-cs"/>
              </a:rPr>
              <a:t>43 (20): 321-359.</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TOGAF assumes that firms already have their processes for the related disciplines; hence automatic integration of the processes into TOGAF once installed.</a:t>
            </a:r>
          </a:p>
          <a:p>
            <a:r>
              <a:rPr lang="en-US" dirty="0" smtClean="0"/>
              <a:t>Research evidence shows that "most TOGAF recommendations are usually found inapplicable" and not followed even in the organizations included in the list of TOGAF-users provided by The Open Group. That is why TOGAF can be considered only as "a toolkit of random EA-related recommendations" and "‘using TOGAF’ can be best explained as ‘studying TOGAF and then doing something else instead.</a:t>
            </a:r>
            <a:r>
              <a:rPr lang="en-US" baseline="0" dirty="0" smtClean="0"/>
              <a:t> </a:t>
            </a:r>
            <a:r>
              <a:rPr lang="en-US" dirty="0" smtClean="0"/>
              <a:t>There is a pressing need for some detailed worked examples and use cases. Although these were requested, they were not forthcoming from TOGAF trainers or The Open Group (Anderson et al.,</a:t>
            </a:r>
            <a:r>
              <a:rPr lang="en-US" baseline="0" dirty="0" smtClean="0"/>
              <a:t> 2009)</a:t>
            </a:r>
            <a:r>
              <a:rPr lang="en-US" dirty="0" smtClean="0"/>
              <a:t>.</a:t>
            </a:r>
          </a:p>
          <a:p>
            <a:endParaRPr lang="en-US" b="0" dirty="0" smtClean="0"/>
          </a:p>
          <a:p>
            <a:r>
              <a:rPr lang="en-US" b="0" dirty="0" smtClean="0"/>
              <a:t>Source:</a:t>
            </a:r>
            <a:r>
              <a:rPr lang="en-US" b="0" baseline="0" dirty="0" smtClean="0"/>
              <a:t> </a:t>
            </a:r>
            <a:r>
              <a:rPr lang="en-US" dirty="0" smtClean="0"/>
              <a:t>Anderson, P., Backhouse, G., Townsend, J., Hedges, M. and Hobson, P. (2009). </a:t>
            </a:r>
            <a:r>
              <a:rPr lang="en-US" i="1" dirty="0" smtClean="0"/>
              <a:t>Doing Enterprise Architecture: Enabling the Agile Institution</a:t>
            </a:r>
            <a:r>
              <a:rPr lang="en-US" dirty="0" smtClean="0"/>
              <a:t>. Bristol, United Kingdom: Joint Information Systems Committee (JISC).)</a:t>
            </a:r>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training itself, the organization </a:t>
            </a:r>
            <a:r>
              <a:rPr lang="en-US" dirty="0" smtClean="0"/>
              <a:t>can download the TOGAF documentation,</a:t>
            </a:r>
            <a:r>
              <a:rPr lang="en-US" baseline="0" dirty="0" smtClean="0"/>
              <a:t> </a:t>
            </a:r>
            <a:r>
              <a:rPr lang="en-US" dirty="0" smtClean="0"/>
              <a:t>which describes all of TOGAF, including the ADM, in considerable detail. It can purchase books on TOGAF  There is probably more free and inexpensive available information about TOGAF than about all other architectural methodologies combined Perks </a:t>
            </a:r>
            <a:r>
              <a:rPr lang="en-US" baseline="0" dirty="0" smtClean="0"/>
              <a:t>&amp; Beveridge, 2007). </a:t>
            </a:r>
            <a:endParaRPr lang="en-US" dirty="0" smtClean="0"/>
          </a:p>
          <a:p>
            <a:r>
              <a:rPr lang="en-US" dirty="0" smtClean="0"/>
              <a:t>In deciding to buy the expertise, there are consultants who specialize in TOGAF and have earned Open Group certification.</a:t>
            </a:r>
            <a:r>
              <a:rPr lang="en-US" baseline="0" dirty="0" smtClean="0"/>
              <a:t> </a:t>
            </a:r>
            <a:r>
              <a:rPr lang="en-US" dirty="0" smtClean="0"/>
              <a:t>Because the CIO wants to minimize any chances of failure, the appropriate choice is to go for a TOGAF consultant.</a:t>
            </a:r>
          </a:p>
          <a:p>
            <a:endParaRPr lang="en-US" dirty="0" smtClean="0"/>
          </a:p>
          <a:p>
            <a:r>
              <a:rPr lang="en-US" dirty="0" smtClean="0"/>
              <a:t>Source:</a:t>
            </a:r>
            <a:r>
              <a:rPr lang="en-US" baseline="0" dirty="0" smtClean="0"/>
              <a:t> </a:t>
            </a:r>
            <a:r>
              <a:rPr lang="en-US" dirty="0" smtClean="0"/>
              <a:t>Perks, C., &amp; Beveridge, T. (2007). </a:t>
            </a:r>
            <a:r>
              <a:rPr lang="en-US" i="1" dirty="0" smtClean="0"/>
              <a:t>Guide to enterprise IT architecture</a:t>
            </a:r>
            <a:r>
              <a:rPr lang="en-US" dirty="0" smtClean="0"/>
              <a:t>. Springer Science &amp; Business Media.</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some organizations, achieving buy-in on the need for an enterprise architecture could be very difficult. This is especially true when the effort is driven from the IT organization, and even more so when there is a history of discord between the business and the technical sides of the organization. However, the fact that the implementation</a:t>
            </a:r>
            <a:r>
              <a:rPr lang="en-US" baseline="0" dirty="0" smtClean="0"/>
              <a:t> would be run by the CIO </a:t>
            </a:r>
            <a:r>
              <a:rPr lang="en-US" dirty="0" smtClean="0"/>
              <a:t>gives the project high visibility and creates a positive incentive for cooperation from all sides.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CIO </a:t>
            </a:r>
            <a:r>
              <a:rPr lang="en-US" dirty="0" smtClean="0"/>
              <a:t>will ensure that the project has the necessary support within the organization</a:t>
            </a:r>
            <a:r>
              <a:rPr lang="en-US" baseline="0" dirty="0" smtClean="0"/>
              <a:t>, </a:t>
            </a:r>
            <a:r>
              <a:rPr lang="en-US" dirty="0" smtClean="0"/>
              <a:t>define the scope of the project, identify constraints, document the business requirements, and establish high-level definitions for both the baseline (starting) architecture and target (desired) architecture.</a:t>
            </a:r>
          </a:p>
          <a:p>
            <a:r>
              <a:rPr lang="en-US" b="0" dirty="0" smtClean="0"/>
              <a:t>The baseline architecture include the four sub-frameworks</a:t>
            </a:r>
            <a:r>
              <a:rPr lang="en-US" b="0" baseline="0" dirty="0" smtClean="0"/>
              <a:t> for enterprise architecture namely business, technical, data, and application architectures.</a:t>
            </a:r>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evaluating the various implementation possibilities, the CIO should</a:t>
            </a:r>
            <a:r>
              <a:rPr lang="en-US" baseline="0" dirty="0" smtClean="0"/>
              <a:t> </a:t>
            </a:r>
            <a:r>
              <a:rPr lang="en-US" dirty="0" smtClean="0"/>
              <a:t>identify the major implementation projects that might be undertaken, and evaluates the business opportunity associated with each. According to The TOGAF standards, focus</a:t>
            </a:r>
            <a:r>
              <a:rPr lang="en-US" baseline="0" dirty="0" smtClean="0"/>
              <a:t> should be on </a:t>
            </a:r>
            <a:r>
              <a:rPr lang="en-US" dirty="0" smtClean="0"/>
              <a:t>projects that will deliver short-term payoffs and so create an thrust to proceed with longer-term projects.</a:t>
            </a:r>
          </a:p>
          <a:p>
            <a:r>
              <a:rPr lang="en-US" dirty="0" smtClean="0"/>
              <a:t>Therefore, the</a:t>
            </a:r>
            <a:r>
              <a:rPr lang="en-US" baseline="0" dirty="0" smtClean="0"/>
              <a:t> CIO </a:t>
            </a:r>
            <a:r>
              <a:rPr lang="en-US" dirty="0" smtClean="0"/>
              <a:t>should be looking for projects that can be completed as cheaply as possible, while delivering the highest perceived value. </a:t>
            </a:r>
          </a:p>
          <a:p>
            <a:endParaRPr lang="en-US" dirty="0" smtClean="0"/>
          </a:p>
          <a:p>
            <a:r>
              <a:rPr lang="en-US" dirty="0" smtClean="0"/>
              <a:t>Architectural specifications for the implementation projects will include acceptance criteria and lists of risks and issues.</a:t>
            </a:r>
          </a:p>
        </p:txBody>
      </p:sp>
      <p:sp>
        <p:nvSpPr>
          <p:cNvPr id="4" name="Slide Number Placeholder 3"/>
          <p:cNvSpPr>
            <a:spLocks noGrp="1"/>
          </p:cNvSpPr>
          <p:nvPr>
            <p:ph type="sldNum" sz="quarter" idx="10"/>
          </p:nvPr>
        </p:nvSpPr>
        <p:spPr/>
        <p:txBody>
          <a:bodyPr/>
          <a:lstStyle/>
          <a:p>
            <a:fld id="{68D9A2E8-B582-478A-AC21-C5298C32592C}"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Documentation exists to explain product functionality, unify project-related information, and allow for discussing all significant questions arising between stakeholders and developers.</a:t>
            </a:r>
          </a:p>
          <a:p>
            <a:r>
              <a:rPr lang="en-US" dirty="0" smtClean="0"/>
              <a:t>The documentation types that the team produces and its scope depend on the Architectural development method that was chosen.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organization of enterprise architecture should reflect the organization of the business. For instance, there is no need for a central EA department for a financial holding company that owns a telecommunications company and a retail bank. Actually, trying to synchronize the technologies and processes across these very different businesses would likely generate more inefficiencies than solutions.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endParaRPr lang="en-US" b="0"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3/2/2019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3/2/2019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59" y="1405468"/>
            <a:ext cx="7474373" cy="3830320"/>
          </a:xfrm>
        </p:spPr>
        <p:txBody>
          <a:bodyPr>
            <a:normAutofit/>
          </a:bodyPr>
          <a:lstStyle/>
          <a:p>
            <a:pPr algn="ctr">
              <a:lnSpc>
                <a:spcPct val="200000"/>
              </a:lnSpc>
            </a:pPr>
            <a:r>
              <a:rPr lang="en-US" dirty="0" smtClean="0">
                <a:solidFill>
                  <a:srgbClr val="00B050"/>
                </a:solidFill>
                <a:latin typeface="Constantia" pitchFamily="18" charset="0"/>
              </a:rPr>
              <a:t>Enterprise Architecture</a:t>
            </a:r>
            <a:br>
              <a:rPr lang="en-US" dirty="0" smtClean="0">
                <a:solidFill>
                  <a:srgbClr val="00B050"/>
                </a:solidFill>
                <a:latin typeface="Constantia" pitchFamily="18" charset="0"/>
              </a:rPr>
            </a:br>
            <a:r>
              <a:rPr lang="en-US" dirty="0" smtClean="0">
                <a:solidFill>
                  <a:srgbClr val="00B050"/>
                </a:solidFill>
                <a:latin typeface="Constantia" pitchFamily="18" charset="0"/>
              </a:rPr>
              <a:t>Group Name/NO.</a:t>
            </a:r>
            <a:br>
              <a:rPr lang="en-US" dirty="0" smtClean="0">
                <a:solidFill>
                  <a:srgbClr val="00B050"/>
                </a:solidFill>
                <a:latin typeface="Constantia" pitchFamily="18" charset="0"/>
              </a:rPr>
            </a:br>
            <a:r>
              <a:rPr lang="en-US" dirty="0" smtClean="0">
                <a:solidFill>
                  <a:srgbClr val="00B050"/>
                </a:solidFill>
                <a:latin typeface="Constantia" pitchFamily="18" charset="0"/>
              </a:rPr>
              <a:t>Date</a:t>
            </a: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6320" y="243840"/>
            <a:ext cx="5811520" cy="873760"/>
          </a:xfrm>
        </p:spPr>
        <p:txBody>
          <a:bodyPr>
            <a:normAutofit/>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677333" y="1310640"/>
            <a:ext cx="10944395" cy="5355631"/>
          </a:xfrm>
        </p:spPr>
        <p:txBody>
          <a:bodyPr>
            <a:noAutofit/>
          </a:bodyPr>
          <a:lstStyle/>
          <a:p>
            <a:pPr marL="0" indent="0">
              <a:lnSpc>
                <a:spcPct val="200000"/>
              </a:lnSpc>
              <a:buFont typeface="Wingdings" pitchFamily="2" charset="2"/>
              <a:buChar char="Ø"/>
            </a:pPr>
            <a:r>
              <a:rPr lang="en-US" dirty="0" smtClean="0">
                <a:latin typeface="Calibri" pitchFamily="34" charset="0"/>
                <a:cs typeface="Calibri" pitchFamily="34" charset="0"/>
              </a:rPr>
              <a:t>The Open Group Enterprise Framework (TOGAF) is a system which organizations seeking to incorporate the enterprise architecture model in their operations can find useful in improving their efficiency.</a:t>
            </a:r>
          </a:p>
          <a:p>
            <a:pPr marL="0" indent="0">
              <a:lnSpc>
                <a:spcPct val="200000"/>
              </a:lnSpc>
              <a:buFont typeface="Wingdings" pitchFamily="2" charset="2"/>
              <a:buChar char="Ø"/>
            </a:pPr>
            <a:r>
              <a:rPr lang="en-US" dirty="0" smtClean="0">
                <a:latin typeface="Calibri" pitchFamily="34" charset="0"/>
                <a:cs typeface="Calibri" pitchFamily="34" charset="0"/>
              </a:rPr>
              <a:t>Organizations have modified the system for greater alignment their IT framework and their business concerns.</a:t>
            </a:r>
          </a:p>
          <a:p>
            <a:pPr marL="0" indent="0">
              <a:lnSpc>
                <a:spcPct val="200000"/>
              </a:lnSpc>
              <a:buFont typeface="Wingdings" pitchFamily="2" charset="2"/>
              <a:buChar char="Ø"/>
            </a:pPr>
            <a:r>
              <a:rPr lang="en-US" dirty="0" smtClean="0">
                <a:latin typeface="Calibri" pitchFamily="34" charset="0"/>
                <a:cs typeface="Calibri" pitchFamily="34" charset="0"/>
              </a:rPr>
              <a:t>TOGAF seeks to optimize processes into an integrated environment.</a:t>
            </a:r>
          </a:p>
          <a:p>
            <a:pPr marL="0" indent="0">
              <a:lnSpc>
                <a:spcPct val="200000"/>
              </a:lnSpc>
              <a:buFont typeface="Wingdings" pitchFamily="2" charset="2"/>
              <a:buChar char="Ø"/>
            </a:pPr>
            <a:r>
              <a:rPr lang="en-US" dirty="0" smtClean="0">
                <a:latin typeface="Calibri" pitchFamily="34" charset="0"/>
                <a:cs typeface="Calibri" pitchFamily="34" charset="0"/>
              </a:rPr>
              <a:t>Such an environment responds positively to change</a:t>
            </a:r>
          </a:p>
          <a:p>
            <a:pPr marL="0" indent="0">
              <a:lnSpc>
                <a:spcPct val="200000"/>
              </a:lnSpc>
              <a:buFont typeface="Wingdings" pitchFamily="2" charset="2"/>
              <a:buChar char="Ø"/>
            </a:pPr>
            <a:r>
              <a:rPr lang="en-US" dirty="0" smtClean="0">
                <a:latin typeface="Calibri" pitchFamily="34" charset="0"/>
                <a:cs typeface="Calibri" pitchFamily="34" charset="0"/>
              </a:rPr>
              <a:t>It also facilitates the delivery of the business strategy.</a:t>
            </a:r>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639717"/>
          </a:xfrm>
        </p:spPr>
        <p:txBody>
          <a:bodyPr>
            <a:normAutofit fontScale="90000"/>
          </a:bodyPr>
          <a:lstStyle/>
          <a:p>
            <a:pPr algn="ctr"/>
            <a:r>
              <a:rPr lang="en-US" dirty="0" smtClean="0">
                <a:solidFill>
                  <a:srgbClr val="00B050"/>
                </a:solidFill>
              </a:rPr>
              <a:t>Introduction Cont…</a:t>
            </a:r>
            <a:endParaRPr lang="en-US" dirty="0">
              <a:solidFill>
                <a:srgbClr val="00B050"/>
              </a:solidFill>
            </a:endParaRPr>
          </a:p>
        </p:txBody>
      </p:sp>
      <p:sp>
        <p:nvSpPr>
          <p:cNvPr id="5" name="Content Placeholder 4"/>
          <p:cNvSpPr>
            <a:spLocks noGrp="1"/>
          </p:cNvSpPr>
          <p:nvPr>
            <p:ph idx="1"/>
          </p:nvPr>
        </p:nvSpPr>
        <p:spPr>
          <a:xfrm>
            <a:off x="677333" y="823965"/>
            <a:ext cx="10556723" cy="5868237"/>
          </a:xfrm>
        </p:spPr>
        <p:txBody>
          <a:bodyPr/>
          <a:lstStyle/>
          <a:p>
            <a:pPr algn="ctr">
              <a:buNone/>
            </a:pPr>
            <a:r>
              <a:rPr lang="en-US" dirty="0" smtClean="0">
                <a:latin typeface="Calibri" pitchFamily="34" charset="0"/>
                <a:cs typeface="Calibri" pitchFamily="34" charset="0"/>
              </a:rPr>
              <a:t>Basic structure of TOGAF framework</a:t>
            </a:r>
          </a:p>
          <a:p>
            <a:pPr>
              <a:buFont typeface="Wingdings" pitchFamily="2" charset="2"/>
              <a:buChar char="Ø"/>
            </a:pPr>
            <a:endParaRPr lang="en-US" dirty="0">
              <a:latin typeface="Calibri" pitchFamily="34" charset="0"/>
              <a:cs typeface="Calibri" pitchFamily="34" charset="0"/>
            </a:endParaRPr>
          </a:p>
        </p:txBody>
      </p:sp>
      <p:pic>
        <p:nvPicPr>
          <p:cNvPr id="1028" name="Picture 4" descr="C:\Users\dan\Documents\astgxvcjkxnm.png"/>
          <p:cNvPicPr>
            <a:picLocks noChangeAspect="1" noChangeArrowheads="1"/>
          </p:cNvPicPr>
          <p:nvPr/>
        </p:nvPicPr>
        <p:blipFill>
          <a:blip r:embed="rId3"/>
          <a:srcRect/>
          <a:stretch>
            <a:fillRect/>
          </a:stretch>
        </p:blipFill>
        <p:spPr bwMode="auto">
          <a:xfrm>
            <a:off x="1748412" y="1245996"/>
            <a:ext cx="8189408" cy="5395964"/>
          </a:xfrm>
          <a:prstGeom prst="rect">
            <a:avLst/>
          </a:prstGeom>
          <a:noFill/>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8480" y="243840"/>
            <a:ext cx="7741920" cy="883920"/>
          </a:xfrm>
        </p:spPr>
        <p:txBody>
          <a:bodyPr>
            <a:normAutofit/>
          </a:bodyPr>
          <a:lstStyle/>
          <a:p>
            <a:pPr algn="ctr"/>
            <a:r>
              <a:rPr lang="en-US" dirty="0" smtClean="0">
                <a:solidFill>
                  <a:srgbClr val="00B050"/>
                </a:solidFill>
              </a:rPr>
              <a:t>Summaries of Case studies Cont…</a:t>
            </a:r>
            <a:endParaRPr lang="en-US" dirty="0">
              <a:solidFill>
                <a:srgbClr val="00B050"/>
              </a:solidFill>
            </a:endParaRPr>
          </a:p>
        </p:txBody>
      </p:sp>
      <p:sp>
        <p:nvSpPr>
          <p:cNvPr id="3" name="Content Placeholder 2"/>
          <p:cNvSpPr>
            <a:spLocks noGrp="1"/>
          </p:cNvSpPr>
          <p:nvPr>
            <p:ph idx="1"/>
          </p:nvPr>
        </p:nvSpPr>
        <p:spPr>
          <a:xfrm>
            <a:off x="677334" y="854110"/>
            <a:ext cx="10918464" cy="5851491"/>
          </a:xfrm>
        </p:spPr>
        <p:txBody>
          <a:bodyPr>
            <a:normAutofit/>
          </a:bodyPr>
          <a:lstStyle/>
          <a:p>
            <a:pPr>
              <a:lnSpc>
                <a:spcPct val="200000"/>
              </a:lnSpc>
              <a:buFont typeface="Wingdings" pitchFamily="2" charset="2"/>
              <a:buChar char="Ø"/>
            </a:pPr>
            <a:r>
              <a:rPr lang="en-US" dirty="0" smtClean="0">
                <a:latin typeface="Calibri" pitchFamily="34" charset="0"/>
                <a:cs typeface="Calibri" pitchFamily="34" charset="0"/>
              </a:rPr>
              <a:t>Some of the organizations that utilize TOGAF include Westpac, QA Consulting Firm, and Litton PRC.</a:t>
            </a:r>
          </a:p>
          <a:p>
            <a:pPr>
              <a:lnSpc>
                <a:spcPct val="200000"/>
              </a:lnSpc>
              <a:buNone/>
            </a:pPr>
            <a:r>
              <a:rPr lang="en-US" u="sng" dirty="0" smtClean="0">
                <a:solidFill>
                  <a:srgbClr val="00B050"/>
                </a:solidFill>
                <a:latin typeface="Calibri" pitchFamily="34" charset="0"/>
                <a:cs typeface="Calibri" pitchFamily="34" charset="0"/>
              </a:rPr>
              <a:t>Westpac, Australia</a:t>
            </a: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Westpac is a banking corporation that offers financial services in Australia.</a:t>
            </a: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Its headquarters are based at Westpac place in Sidney.</a:t>
            </a:r>
          </a:p>
          <a:p>
            <a:pPr lvl="1">
              <a:lnSpc>
                <a:spcPct val="200000"/>
              </a:lnSpc>
              <a:buFont typeface="Wingdings" pitchFamily="2" charset="2"/>
              <a:buChar char="v"/>
            </a:pPr>
            <a:r>
              <a:rPr lang="en-US" sz="1800" dirty="0" smtClean="0">
                <a:latin typeface="Calibri" pitchFamily="34" charset="0"/>
                <a:cs typeface="Calibri" pitchFamily="34" charset="0"/>
              </a:rPr>
              <a:t>Company needed a framework to guide their architectural transformation to encourage/reinstate their marketplace authority and encourage banking innovation (Open Group, 2019).</a:t>
            </a:r>
            <a:endParaRPr lang="en-US" sz="1800" dirty="0" smtClean="0">
              <a:solidFill>
                <a:schemeClr val="tx1"/>
              </a:solidFill>
              <a:latin typeface="Calibri" pitchFamily="34" charset="0"/>
              <a:cs typeface="Calibri" pitchFamily="34" charset="0"/>
            </a:endParaRP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The company used TOGAF to solve the problem of baseline data collection.</a:t>
            </a:r>
          </a:p>
          <a:p>
            <a:pPr lvl="1">
              <a:lnSpc>
                <a:spcPct val="200000"/>
              </a:lnSpc>
              <a:buFont typeface="Wingdings" pitchFamily="2" charset="2"/>
              <a:buChar char="v"/>
            </a:pPr>
            <a:endParaRPr lang="en-US" dirty="0" smtClean="0">
              <a:solidFill>
                <a:schemeClr val="tx1"/>
              </a:solidFill>
              <a:latin typeface="Calibri" pitchFamily="34" charset="0"/>
              <a:cs typeface="Calibri" pitchFamily="34" charset="0"/>
            </a:endParaRPr>
          </a:p>
          <a:p>
            <a:pPr indent="0">
              <a:buNone/>
            </a:pPr>
            <a:endParaRPr lang="en-US" dirty="0" smtClean="0"/>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677333" y="1668026"/>
            <a:ext cx="10215079" cy="4793063"/>
          </a:xfrm>
        </p:spPr>
        <p:txBody>
          <a:bodyPr/>
          <a:lstStyle/>
          <a:p>
            <a:pPr>
              <a:lnSpc>
                <a:spcPct val="200000"/>
              </a:lnSpc>
              <a:buFont typeface="Wingdings" pitchFamily="2" charset="2"/>
              <a:buChar char="Ø"/>
            </a:pPr>
            <a:r>
              <a:rPr lang="en-US" dirty="0" smtClean="0">
                <a:solidFill>
                  <a:schemeClr val="tx1"/>
                </a:solidFill>
                <a:latin typeface="Calibri" pitchFamily="34" charset="0"/>
                <a:cs typeface="Calibri" pitchFamily="34" charset="0"/>
              </a:rPr>
              <a:t>Through the system, Westpac was able to:</a:t>
            </a: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have a common reference point internally and for its vendors.</a:t>
            </a: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Ready-made structure for governance.</a:t>
            </a: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Accelerated our ability to implement the necessary disciplines that any model should enable.</a:t>
            </a:r>
          </a:p>
          <a:p>
            <a:pPr lvl="1">
              <a:lnSpc>
                <a:spcPct val="200000"/>
              </a:lnSpc>
              <a:buFont typeface="Wingdings" pitchFamily="2" charset="2"/>
              <a:buChar char="v"/>
            </a:pPr>
            <a:r>
              <a:rPr lang="en-US" sz="1800" dirty="0" smtClean="0">
                <a:solidFill>
                  <a:schemeClr val="tx1"/>
                </a:solidFill>
                <a:latin typeface="Calibri" pitchFamily="34" charset="0"/>
                <a:cs typeface="Calibri" pitchFamily="34" charset="0"/>
              </a:rPr>
              <a:t>argue about interpretation but not about the basics.</a:t>
            </a:r>
            <a:br>
              <a:rPr lang="en-US" sz="1800" dirty="0" smtClean="0">
                <a:solidFill>
                  <a:schemeClr val="tx1"/>
                </a:solidFill>
                <a:latin typeface="Calibri" pitchFamily="34" charset="0"/>
                <a:cs typeface="Calibri" pitchFamily="34" charset="0"/>
              </a:rPr>
            </a:br>
            <a:r>
              <a:rPr lang="en-US" dirty="0" smtClean="0">
                <a:solidFill>
                  <a:schemeClr val="tx1"/>
                </a:solidFill>
                <a:latin typeface="Calibri" pitchFamily="34" charset="0"/>
                <a:cs typeface="Calibri" pitchFamily="34" charset="0"/>
              </a:rPr>
              <a:t/>
            </a:r>
            <a:br>
              <a:rPr lang="en-US" dirty="0" smtClean="0">
                <a:solidFill>
                  <a:schemeClr val="tx1"/>
                </a:solidFill>
                <a:latin typeface="Calibri" pitchFamily="34" charset="0"/>
                <a:cs typeface="Calibri" pitchFamily="34" charset="0"/>
              </a:rPr>
            </a:br>
            <a:endParaRPr lang="en-US" dirty="0"/>
          </a:p>
        </p:txBody>
      </p:sp>
      <p:sp>
        <p:nvSpPr>
          <p:cNvPr id="11" name="Title 10"/>
          <p:cNvSpPr>
            <a:spLocks noGrp="1"/>
          </p:cNvSpPr>
          <p:nvPr>
            <p:ph type="title"/>
          </p:nvPr>
        </p:nvSpPr>
        <p:spPr>
          <a:xfrm>
            <a:off x="1873087" y="679939"/>
            <a:ext cx="7009655" cy="797169"/>
          </a:xfrm>
        </p:spPr>
        <p:txBody>
          <a:bodyPr>
            <a:normAutofit fontScale="90000"/>
          </a:bodyPr>
          <a:lstStyle/>
          <a:p>
            <a:pPr algn="ctr"/>
            <a:r>
              <a:rPr lang="en-US" dirty="0" smtClean="0">
                <a:solidFill>
                  <a:srgbClr val="00B050"/>
                </a:solidFill>
              </a:rPr>
              <a:t>Summaries of Case studies Cont…</a:t>
            </a:r>
            <a:endParaRPr lang="en-US" dirty="0"/>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4569" y="205433"/>
            <a:ext cx="6668346" cy="670560"/>
          </a:xfrm>
        </p:spPr>
        <p:txBody>
          <a:bodyPr>
            <a:noAutofit/>
          </a:bodyPr>
          <a:lstStyle/>
          <a:p>
            <a:pPr algn="ctr"/>
            <a:r>
              <a:rPr lang="en-US" sz="3200" dirty="0" smtClean="0">
                <a:solidFill>
                  <a:srgbClr val="00B050"/>
                </a:solidFill>
              </a:rPr>
              <a:t>Summaries of Case studies Cont…</a:t>
            </a:r>
            <a:endParaRPr lang="en-US" sz="3200" dirty="0">
              <a:solidFill>
                <a:srgbClr val="00B050"/>
              </a:solidFill>
            </a:endParaRPr>
          </a:p>
        </p:txBody>
      </p:sp>
      <p:sp>
        <p:nvSpPr>
          <p:cNvPr id="3" name="Content Placeholder 2"/>
          <p:cNvSpPr>
            <a:spLocks noGrp="1"/>
          </p:cNvSpPr>
          <p:nvPr>
            <p:ph idx="1"/>
          </p:nvPr>
        </p:nvSpPr>
        <p:spPr>
          <a:xfrm>
            <a:off x="677334" y="783771"/>
            <a:ext cx="11514666" cy="5881190"/>
          </a:xfrm>
        </p:spPr>
        <p:txBody>
          <a:bodyPr>
            <a:normAutofit lnSpcReduction="10000"/>
          </a:bodyPr>
          <a:lstStyle/>
          <a:p>
            <a:pPr marL="457200" indent="0">
              <a:lnSpc>
                <a:spcPct val="200000"/>
              </a:lnSpc>
              <a:buNone/>
            </a:pPr>
            <a:r>
              <a:rPr lang="en-US" u="sng" dirty="0" smtClean="0">
                <a:solidFill>
                  <a:srgbClr val="00B050"/>
                </a:solidFill>
                <a:latin typeface="Calibri" pitchFamily="34" charset="0"/>
                <a:cs typeface="Calibri" pitchFamily="34" charset="0"/>
              </a:rPr>
              <a:t>QA Consulting Firm </a:t>
            </a:r>
          </a:p>
          <a:p>
            <a:pPr marL="457200" indent="0">
              <a:lnSpc>
                <a:spcPct val="200000"/>
              </a:lnSpc>
              <a:buFont typeface="Wingdings" pitchFamily="2" charset="2"/>
              <a:buChar char="Ø"/>
            </a:pPr>
            <a:r>
              <a:rPr lang="en-US" dirty="0" smtClean="0">
                <a:latin typeface="Calibri" pitchFamily="34" charset="0"/>
                <a:cs typeface="Calibri" pitchFamily="34" charset="0"/>
              </a:rPr>
              <a:t>This is a UK consultancy and training company whose mission is to improves IT effectiveness within large organizations .</a:t>
            </a:r>
          </a:p>
          <a:p>
            <a:pPr marL="457200" indent="0">
              <a:lnSpc>
                <a:spcPct val="200000"/>
              </a:lnSpc>
              <a:buFont typeface="Wingdings" pitchFamily="2" charset="2"/>
              <a:buChar char="Ø"/>
            </a:pPr>
            <a:r>
              <a:rPr lang="en-US" dirty="0" smtClean="0">
                <a:latin typeface="Calibri" pitchFamily="34" charset="0"/>
                <a:cs typeface="Calibri" pitchFamily="34" charset="0"/>
              </a:rPr>
              <a:t>The increased tech application in the organization had caused an overlap of initiatives and parallel programs.</a:t>
            </a:r>
          </a:p>
          <a:p>
            <a:pPr marL="457200" indent="0">
              <a:lnSpc>
                <a:spcPct val="200000"/>
              </a:lnSpc>
              <a:buFont typeface="Wingdings" pitchFamily="2" charset="2"/>
              <a:buChar char="Ø"/>
            </a:pPr>
            <a:r>
              <a:rPr lang="en-US" dirty="0" smtClean="0">
                <a:latin typeface="Calibri" pitchFamily="34" charset="0"/>
                <a:cs typeface="Calibri" pitchFamily="34" charset="0"/>
              </a:rPr>
              <a:t>An IT strategy was devised to align business, IT, and prioritize investments.</a:t>
            </a:r>
          </a:p>
          <a:p>
            <a:pPr marL="457200" indent="0">
              <a:lnSpc>
                <a:spcPct val="200000"/>
              </a:lnSpc>
              <a:buFont typeface="Wingdings" pitchFamily="2" charset="2"/>
              <a:buChar char="Ø"/>
            </a:pPr>
            <a:r>
              <a:rPr lang="en-US" dirty="0" smtClean="0">
                <a:latin typeface="Calibri" pitchFamily="34" charset="0"/>
                <a:cs typeface="Calibri" pitchFamily="34" charset="0"/>
              </a:rPr>
              <a:t>TOGAF was the blueprint for implementing the strategy.</a:t>
            </a:r>
          </a:p>
          <a:p>
            <a:pPr marL="457200" indent="0">
              <a:lnSpc>
                <a:spcPct val="200000"/>
              </a:lnSpc>
              <a:buFont typeface="Wingdings" pitchFamily="2" charset="2"/>
              <a:buChar char="Ø"/>
            </a:pPr>
            <a:r>
              <a:rPr lang="en-US" dirty="0" smtClean="0">
                <a:latin typeface="Calibri" pitchFamily="34" charset="0"/>
                <a:cs typeface="Calibri" pitchFamily="34" charset="0"/>
              </a:rPr>
              <a:t>The program reduced the cost of operation, improved the speed to market, and facilitated business innovation in the organization.</a:t>
            </a:r>
          </a:p>
          <a:p>
            <a:pPr marL="457200" indent="0">
              <a:lnSpc>
                <a:spcPct val="200000"/>
              </a:lnSpc>
              <a:buNone/>
            </a:pPr>
            <a:r>
              <a:rPr lang="en-US" sz="2200" dirty="0" smtClean="0">
                <a:latin typeface="Constantia" pitchFamily="18" charset="0"/>
              </a:rPr>
              <a:t>		</a:t>
            </a:r>
            <a:endParaRPr lang="en-US"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614" y="284480"/>
            <a:ext cx="8596668" cy="670560"/>
          </a:xfrm>
        </p:spPr>
        <p:txBody>
          <a:bodyPr/>
          <a:lstStyle/>
          <a:p>
            <a:pPr algn="ctr"/>
            <a:r>
              <a:rPr lang="en-US" dirty="0" smtClean="0">
                <a:solidFill>
                  <a:srgbClr val="00B050"/>
                </a:solidFill>
              </a:rPr>
              <a:t>Summaries of Case studies Cont…</a:t>
            </a:r>
            <a:endParaRPr lang="en-US" dirty="0">
              <a:solidFill>
                <a:srgbClr val="00B050"/>
              </a:solidFill>
            </a:endParaRPr>
          </a:p>
        </p:txBody>
      </p:sp>
      <p:sp>
        <p:nvSpPr>
          <p:cNvPr id="3" name="Content Placeholder 2"/>
          <p:cNvSpPr>
            <a:spLocks noGrp="1"/>
          </p:cNvSpPr>
          <p:nvPr>
            <p:ph idx="1"/>
          </p:nvPr>
        </p:nvSpPr>
        <p:spPr>
          <a:xfrm>
            <a:off x="677334" y="884256"/>
            <a:ext cx="10823786" cy="5719744"/>
          </a:xfrm>
        </p:spPr>
        <p:txBody>
          <a:bodyPr>
            <a:normAutofit/>
          </a:bodyPr>
          <a:lstStyle/>
          <a:p>
            <a:pPr lvl="0">
              <a:lnSpc>
                <a:spcPct val="200000"/>
              </a:lnSpc>
              <a:buNone/>
            </a:pPr>
            <a:r>
              <a:rPr lang="en-US" u="sng" dirty="0" smtClean="0">
                <a:solidFill>
                  <a:srgbClr val="00B050"/>
                </a:solidFill>
                <a:latin typeface="Calibri" pitchFamily="34" charset="0"/>
                <a:cs typeface="Calibri" pitchFamily="34" charset="0"/>
              </a:rPr>
              <a:t>Litton PRC</a:t>
            </a:r>
          </a:p>
          <a:p>
            <a:pPr>
              <a:lnSpc>
                <a:spcPct val="200000"/>
              </a:lnSpc>
              <a:buFont typeface="Wingdings" pitchFamily="2" charset="2"/>
              <a:buChar char="Ø"/>
            </a:pPr>
            <a:r>
              <a:rPr lang="en-US" dirty="0" smtClean="0">
                <a:solidFill>
                  <a:schemeClr val="tx1"/>
                </a:solidFill>
                <a:latin typeface="Calibri" pitchFamily="34" charset="0"/>
                <a:cs typeface="Calibri" pitchFamily="34" charset="0"/>
              </a:rPr>
              <a:t>An information systems company situated in </a:t>
            </a:r>
            <a:r>
              <a:rPr lang="en-US" dirty="0" smtClean="0">
                <a:latin typeface="Calibri" pitchFamily="34" charset="0"/>
                <a:cs typeface="Calibri" pitchFamily="34" charset="0"/>
              </a:rPr>
              <a:t>McLean, Virginia.</a:t>
            </a:r>
          </a:p>
          <a:p>
            <a:pPr>
              <a:lnSpc>
                <a:spcPct val="200000"/>
              </a:lnSpc>
              <a:buFont typeface="Wingdings" pitchFamily="2" charset="2"/>
              <a:buChar char="Ø"/>
            </a:pPr>
            <a:r>
              <a:rPr lang="en-US" dirty="0" smtClean="0">
                <a:solidFill>
                  <a:schemeClr val="tx1"/>
                </a:solidFill>
                <a:latin typeface="Calibri" pitchFamily="34" charset="0"/>
                <a:cs typeface="Calibri" pitchFamily="34" charset="0"/>
              </a:rPr>
              <a:t>Chose TOGAF as a basis for its revamped internal Architecture Design Process.</a:t>
            </a:r>
          </a:p>
          <a:p>
            <a:pPr>
              <a:lnSpc>
                <a:spcPct val="200000"/>
              </a:lnSpc>
              <a:buFont typeface="Wingdings" pitchFamily="2" charset="2"/>
              <a:buChar char="Ø"/>
            </a:pPr>
            <a:r>
              <a:rPr lang="en-US" dirty="0" smtClean="0">
                <a:solidFill>
                  <a:schemeClr val="tx1"/>
                </a:solidFill>
                <a:latin typeface="Calibri" pitchFamily="34" charset="0"/>
                <a:cs typeface="Calibri" pitchFamily="34" charset="0"/>
              </a:rPr>
              <a:t>Eventually, New Automated Patent System (APS) architecture was completed with improvements incorporated</a:t>
            </a:r>
          </a:p>
          <a:p>
            <a:pPr>
              <a:lnSpc>
                <a:spcPct val="200000"/>
              </a:lnSpc>
              <a:buFont typeface="Wingdings" pitchFamily="2" charset="2"/>
              <a:buChar char="Ø"/>
            </a:pPr>
            <a:r>
              <a:rPr lang="en-US" dirty="0" smtClean="0">
                <a:solidFill>
                  <a:schemeClr val="tx1"/>
                </a:solidFill>
                <a:latin typeface="Calibri" pitchFamily="34" charset="0"/>
                <a:cs typeface="Calibri" pitchFamily="34" charset="0"/>
              </a:rPr>
              <a:t>Litton PRC concluded that </a:t>
            </a:r>
            <a:r>
              <a:rPr lang="en-US" dirty="0" smtClean="0">
                <a:latin typeface="Calibri" pitchFamily="34" charset="0"/>
                <a:cs typeface="Calibri" pitchFamily="34" charset="0"/>
              </a:rPr>
              <a:t>T.OGAF ADM is a base document for start up of a new program.</a:t>
            </a:r>
            <a:endParaRPr lang="en-US" dirty="0">
              <a:solidFill>
                <a:schemeClr val="tx1"/>
              </a:solidFill>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7059" y="243840"/>
            <a:ext cx="7656621" cy="670560"/>
          </a:xfrm>
        </p:spPr>
        <p:txBody>
          <a:bodyPr>
            <a:normAutofit fontScale="90000"/>
          </a:bodyPr>
          <a:lstStyle/>
          <a:p>
            <a:pPr algn="ctr"/>
            <a:r>
              <a:rPr lang="en-US" b="1" dirty="0" smtClean="0">
                <a:solidFill>
                  <a:srgbClr val="00B050"/>
                </a:solidFill>
              </a:rPr>
              <a:t>Evaluation of the Organizations Cont…</a:t>
            </a:r>
            <a:endParaRPr lang="en-US" dirty="0">
              <a:solidFill>
                <a:srgbClr val="00B050"/>
              </a:solidFill>
            </a:endParaRPr>
          </a:p>
        </p:txBody>
      </p:sp>
      <p:sp>
        <p:nvSpPr>
          <p:cNvPr id="3" name="Content Placeholder 2"/>
          <p:cNvSpPr>
            <a:spLocks noGrp="1"/>
          </p:cNvSpPr>
          <p:nvPr>
            <p:ph idx="1"/>
          </p:nvPr>
        </p:nvSpPr>
        <p:spPr>
          <a:xfrm>
            <a:off x="677334" y="1194620"/>
            <a:ext cx="10900150" cy="5663380"/>
          </a:xfrm>
        </p:spPr>
        <p:txBody>
          <a:bodyPr>
            <a:noAutofit/>
          </a:bodyPr>
          <a:lstStyle/>
          <a:p>
            <a:pPr marL="514350" indent="-514350">
              <a:lnSpc>
                <a:spcPct val="150000"/>
              </a:lnSpc>
              <a:buFont typeface="Wingdings" pitchFamily="2" charset="2"/>
              <a:buChar char="ü"/>
            </a:pPr>
            <a:r>
              <a:rPr lang="en-US" dirty="0" smtClean="0">
                <a:latin typeface="Calibri" pitchFamily="34" charset="0"/>
                <a:cs typeface="Calibri" pitchFamily="34" charset="0"/>
              </a:rPr>
              <a:t>Westpac put the IT management group at the centre</a:t>
            </a:r>
          </a:p>
          <a:p>
            <a:pPr marL="514350" indent="-514350">
              <a:lnSpc>
                <a:spcPct val="150000"/>
              </a:lnSpc>
              <a:buFont typeface="Wingdings" pitchFamily="2" charset="2"/>
              <a:buChar char="ü"/>
            </a:pPr>
            <a:r>
              <a:rPr lang="en-US" dirty="0" smtClean="0">
                <a:latin typeface="Calibri" pitchFamily="34" charset="0"/>
                <a:cs typeface="Calibri" pitchFamily="34" charset="0"/>
              </a:rPr>
              <a:t>All the other aspects of the system had to pass through the management group.</a:t>
            </a:r>
          </a:p>
          <a:p>
            <a:pPr marL="514350" indent="-514350">
              <a:lnSpc>
                <a:spcPct val="150000"/>
              </a:lnSpc>
              <a:buFont typeface="Wingdings" pitchFamily="2" charset="2"/>
              <a:buChar char="ü"/>
            </a:pPr>
            <a:r>
              <a:rPr lang="en-US" dirty="0" smtClean="0">
                <a:latin typeface="Calibri" pitchFamily="34" charset="0"/>
                <a:cs typeface="Calibri" pitchFamily="34" charset="0"/>
              </a:rPr>
              <a:t>Allowed ease of communication and compliance </a:t>
            </a:r>
          </a:p>
          <a:p>
            <a:pPr marL="514350" indent="-514350">
              <a:lnSpc>
                <a:spcPct val="150000"/>
              </a:lnSpc>
              <a:buNone/>
            </a:pPr>
            <a:r>
              <a:rPr lang="en-US" dirty="0" smtClean="0">
                <a:latin typeface="Calibri" pitchFamily="34" charset="0"/>
                <a:cs typeface="Calibri" pitchFamily="34" charset="0"/>
              </a:rPr>
              <a:t>What did they do wrong?</a:t>
            </a:r>
          </a:p>
          <a:p>
            <a:pPr marL="514350" indent="-514350">
              <a:lnSpc>
                <a:spcPct val="150000"/>
              </a:lnSpc>
              <a:buFont typeface="Wingdings" pitchFamily="2" charset="2"/>
              <a:buChar char="v"/>
            </a:pPr>
            <a:r>
              <a:rPr lang="en-US" dirty="0" smtClean="0">
                <a:latin typeface="Calibri" pitchFamily="34" charset="0"/>
                <a:cs typeface="Calibri" pitchFamily="34" charset="0"/>
              </a:rPr>
              <a:t>The process was not free-flowing</a:t>
            </a:r>
          </a:p>
          <a:p>
            <a:pPr marL="514350" indent="-514350">
              <a:lnSpc>
                <a:spcPct val="150000"/>
              </a:lnSpc>
              <a:buFont typeface="Wingdings" pitchFamily="2" charset="2"/>
              <a:buChar char="v"/>
            </a:pPr>
            <a:r>
              <a:rPr lang="en-US" dirty="0" smtClean="0">
                <a:latin typeface="Calibri" pitchFamily="34" charset="0"/>
                <a:cs typeface="Calibri" pitchFamily="34" charset="0"/>
              </a:rPr>
              <a:t>Little attention to tech changes</a:t>
            </a:r>
          </a:p>
          <a:p>
            <a:pPr marL="514350" indent="-514350">
              <a:lnSpc>
                <a:spcPct val="150000"/>
              </a:lnSpc>
              <a:buFont typeface="Wingdings" pitchFamily="2" charset="2"/>
              <a:buChar char="v"/>
            </a:pPr>
            <a:r>
              <a:rPr lang="en-US" dirty="0" smtClean="0">
                <a:latin typeface="Calibri" pitchFamily="34" charset="0"/>
                <a:cs typeface="Calibri" pitchFamily="34" charset="0"/>
              </a:rPr>
              <a:t>Absence of free data flow across </a:t>
            </a:r>
          </a:p>
          <a:p>
            <a:pPr marL="514350" indent="-514350">
              <a:lnSpc>
                <a:spcPct val="150000"/>
              </a:lnSpc>
              <a:buNone/>
            </a:pPr>
            <a:r>
              <a:rPr lang="en-US" dirty="0" smtClean="0">
                <a:latin typeface="Calibri" pitchFamily="34" charset="0"/>
                <a:cs typeface="Calibri" pitchFamily="34" charset="0"/>
              </a:rPr>
              <a:t>	departments</a:t>
            </a:r>
          </a:p>
          <a:p>
            <a:pPr marL="514350" indent="-514350">
              <a:lnSpc>
                <a:spcPct val="150000"/>
              </a:lnSpc>
              <a:buNone/>
            </a:pPr>
            <a:endParaRPr lang="en-US" sz="2200" dirty="0" smtClean="0">
              <a:latin typeface="Constantia" pitchFamily="18" charset="0"/>
            </a:endParaRPr>
          </a:p>
        </p:txBody>
      </p:sp>
      <p:pic>
        <p:nvPicPr>
          <p:cNvPr id="4098" name="Picture 2" descr="C:\Users\dan\Documents\wsseed.JPG"/>
          <p:cNvPicPr>
            <a:picLocks noChangeAspect="1" noChangeArrowheads="1"/>
          </p:cNvPicPr>
          <p:nvPr/>
        </p:nvPicPr>
        <p:blipFill>
          <a:blip r:embed="rId3"/>
          <a:srcRect/>
          <a:stretch>
            <a:fillRect/>
          </a:stretch>
        </p:blipFill>
        <p:spPr bwMode="auto">
          <a:xfrm>
            <a:off x="4913644" y="2652765"/>
            <a:ext cx="7278356" cy="4059534"/>
          </a:xfrm>
          <a:prstGeom prst="rect">
            <a:avLst/>
          </a:prstGeom>
          <a:noFill/>
        </p:spPr>
      </p:pic>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0" y="243840"/>
            <a:ext cx="7719522" cy="660400"/>
          </a:xfrm>
        </p:spPr>
        <p:txBody>
          <a:bodyPr>
            <a:normAutofit fontScale="90000"/>
          </a:bodyPr>
          <a:lstStyle/>
          <a:p>
            <a:pPr algn="ctr"/>
            <a:r>
              <a:rPr lang="en-US" b="1" dirty="0" smtClean="0">
                <a:solidFill>
                  <a:srgbClr val="00B050"/>
                </a:solidFill>
              </a:rPr>
              <a:t>Evaluation of the Organizations Cont…</a:t>
            </a:r>
            <a:endParaRPr lang="en-US" dirty="0">
              <a:solidFill>
                <a:srgbClr val="00B050"/>
              </a:solidFill>
            </a:endParaRPr>
          </a:p>
        </p:txBody>
      </p:sp>
      <p:sp>
        <p:nvSpPr>
          <p:cNvPr id="3" name="Content Placeholder 2"/>
          <p:cNvSpPr>
            <a:spLocks noGrp="1"/>
          </p:cNvSpPr>
          <p:nvPr>
            <p:ph idx="1"/>
          </p:nvPr>
        </p:nvSpPr>
        <p:spPr>
          <a:xfrm>
            <a:off x="677334" y="833120"/>
            <a:ext cx="11514666" cy="5811519"/>
          </a:xfrm>
        </p:spPr>
        <p:txBody>
          <a:bodyPr>
            <a:normAutofit/>
          </a:bodyPr>
          <a:lstStyle/>
          <a:p>
            <a:pPr marL="514350" indent="0">
              <a:lnSpc>
                <a:spcPct val="150000"/>
              </a:lnSpc>
              <a:buFont typeface="Wingdings" pitchFamily="2" charset="2"/>
              <a:buChar char="Ø"/>
            </a:pPr>
            <a:r>
              <a:rPr lang="en-US" dirty="0" smtClean="0">
                <a:solidFill>
                  <a:schemeClr val="tx1"/>
                </a:solidFill>
                <a:latin typeface="Calibri" pitchFamily="34" charset="0"/>
                <a:cs typeface="Calibri" pitchFamily="34" charset="0"/>
              </a:rPr>
              <a:t>QA Consultancy firm explicitly linked the TOGAF model to its future business direction</a:t>
            </a:r>
          </a:p>
          <a:p>
            <a:pPr marL="514350" indent="0">
              <a:lnSpc>
                <a:spcPct val="150000"/>
              </a:lnSpc>
              <a:buNone/>
            </a:pPr>
            <a:r>
              <a:rPr lang="en-US" dirty="0" smtClean="0"/>
              <a:t>c 2001Copyright QA plc 2001Copyr</a:t>
            </a:r>
            <a:endParaRPr lang="en-US" sz="2200" dirty="0">
              <a:solidFill>
                <a:schemeClr val="tx1"/>
              </a:solidFill>
              <a:latin typeface="Constantia" pitchFamily="18" charset="0"/>
            </a:endParaRPr>
          </a:p>
        </p:txBody>
      </p:sp>
      <p:pic>
        <p:nvPicPr>
          <p:cNvPr id="8" name="Picture 3"/>
          <p:cNvPicPr>
            <a:picLocks noChangeAspect="1" noChangeArrowheads="1"/>
          </p:cNvPicPr>
          <p:nvPr/>
        </p:nvPicPr>
        <p:blipFill>
          <a:blip r:embed="rId3"/>
          <a:srcRect/>
          <a:stretch>
            <a:fillRect/>
          </a:stretch>
        </p:blipFill>
        <p:spPr bwMode="auto">
          <a:xfrm>
            <a:off x="5526593" y="1527349"/>
            <a:ext cx="6491236" cy="4622242"/>
          </a:xfrm>
          <a:prstGeom prst="rect">
            <a:avLst/>
          </a:prstGeom>
          <a:noFill/>
          <a:ln w="9525">
            <a:noFill/>
            <a:miter lim="800000"/>
            <a:headEnd/>
            <a:tailEnd/>
          </a:ln>
          <a:effectLst/>
        </p:spPr>
      </p:pic>
      <p:pic>
        <p:nvPicPr>
          <p:cNvPr id="10" name="Picture 4"/>
          <p:cNvPicPr>
            <a:picLocks noChangeAspect="1" noChangeArrowheads="1"/>
          </p:cNvPicPr>
          <p:nvPr/>
        </p:nvPicPr>
        <p:blipFill>
          <a:blip r:embed="rId4"/>
          <a:srcRect/>
          <a:stretch>
            <a:fillRect/>
          </a:stretch>
        </p:blipFill>
        <p:spPr bwMode="auto">
          <a:xfrm>
            <a:off x="813916" y="1547447"/>
            <a:ext cx="4602146" cy="4571999"/>
          </a:xfrm>
          <a:prstGeom prst="rect">
            <a:avLst/>
          </a:prstGeom>
          <a:noFill/>
          <a:ln w="9525">
            <a:noFill/>
            <a:miter lim="800000"/>
            <a:headEnd/>
            <a:tailEnd/>
          </a:ln>
          <a:effectLst/>
        </p:spPr>
      </p:pic>
      <p:sp>
        <p:nvSpPr>
          <p:cNvPr id="11" name="Rectangle 10"/>
          <p:cNvSpPr/>
          <p:nvPr/>
        </p:nvSpPr>
        <p:spPr>
          <a:xfrm>
            <a:off x="4704545" y="6268888"/>
            <a:ext cx="1975862" cy="307777"/>
          </a:xfrm>
          <a:prstGeom prst="rect">
            <a:avLst/>
          </a:prstGeom>
        </p:spPr>
        <p:txBody>
          <a:bodyPr wrap="none">
            <a:spAutoFit/>
          </a:bodyPr>
          <a:lstStyle/>
          <a:p>
            <a:r>
              <a:rPr lang="en-US" sz="1400" dirty="0" smtClean="0">
                <a:latin typeface="Calibri" pitchFamily="34" charset="0"/>
                <a:cs typeface="Calibri" pitchFamily="34" charset="0"/>
              </a:rPr>
              <a:t>Copyright @QA plc 2001</a:t>
            </a:r>
            <a:endParaRPr lang="en-US" sz="1400" dirty="0">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0" y="0"/>
            <a:ext cx="10470383" cy="629920"/>
          </a:xfrm>
        </p:spPr>
        <p:txBody>
          <a:bodyPr>
            <a:normAutofit fontScale="90000"/>
          </a:bodyPr>
          <a:lstStyle/>
          <a:p>
            <a:pPr algn="ctr"/>
            <a:r>
              <a:rPr lang="en-US" b="1" dirty="0" smtClean="0">
                <a:solidFill>
                  <a:srgbClr val="00B050"/>
                </a:solidFill>
              </a:rPr>
              <a:t>Evaluation of the Organizations Cont…</a:t>
            </a:r>
            <a:endParaRPr lang="en-US" dirty="0">
              <a:solidFill>
                <a:srgbClr val="00B050"/>
              </a:solidFill>
            </a:endParaRPr>
          </a:p>
        </p:txBody>
      </p:sp>
      <p:sp>
        <p:nvSpPr>
          <p:cNvPr id="3" name="Content Placeholder 2"/>
          <p:cNvSpPr>
            <a:spLocks noGrp="1"/>
          </p:cNvSpPr>
          <p:nvPr>
            <p:ph idx="1"/>
          </p:nvPr>
        </p:nvSpPr>
        <p:spPr>
          <a:xfrm>
            <a:off x="213360" y="731520"/>
            <a:ext cx="11744960" cy="6004559"/>
          </a:xfrm>
        </p:spPr>
        <p:txBody>
          <a:bodyPr>
            <a:normAutofit/>
          </a:bodyPr>
          <a:lstStyle/>
          <a:p>
            <a:pPr marL="514350" lvl="2" indent="0">
              <a:lnSpc>
                <a:spcPct val="150000"/>
              </a:lnSpc>
              <a:buFont typeface="Wingdings" pitchFamily="2" charset="2"/>
              <a:buChar char="ü"/>
            </a:pPr>
            <a:r>
              <a:rPr lang="en-US" sz="1800" dirty="0" smtClean="0">
                <a:latin typeface="Calibri" pitchFamily="34" charset="0"/>
                <a:cs typeface="Calibri" pitchFamily="34" charset="0"/>
              </a:rPr>
              <a:t>Litton PRC used a project personnel that was knowledgeable, technically proficient &amp; familiar with APS</a:t>
            </a:r>
          </a:p>
          <a:p>
            <a:pPr marL="514350" lvl="2" indent="0">
              <a:lnSpc>
                <a:spcPct val="150000"/>
              </a:lnSpc>
              <a:buFont typeface="Wingdings" pitchFamily="2" charset="2"/>
              <a:buChar char="ü"/>
            </a:pPr>
            <a:r>
              <a:rPr lang="en-US" sz="1800" dirty="0" smtClean="0">
                <a:latin typeface="Calibri" pitchFamily="34" charset="0"/>
                <a:cs typeface="Calibri" pitchFamily="34" charset="0"/>
              </a:rPr>
              <a:t>Also technically proficient in architecture definition</a:t>
            </a:r>
          </a:p>
          <a:p>
            <a:pPr marL="514350" lvl="2" indent="0">
              <a:lnSpc>
                <a:spcPct val="150000"/>
              </a:lnSpc>
              <a:buFont typeface="Wingdings" pitchFamily="2" charset="2"/>
              <a:buChar char="ü"/>
            </a:pPr>
            <a:r>
              <a:rPr lang="en-US" sz="1800" dirty="0" smtClean="0">
                <a:latin typeface="Calibri" pitchFamily="34" charset="0"/>
                <a:cs typeface="Calibri" pitchFamily="34" charset="0"/>
              </a:rPr>
              <a:t>All staffs had an idea of the goals</a:t>
            </a:r>
          </a:p>
          <a:p>
            <a:pPr marL="514350" lvl="2" indent="0">
              <a:lnSpc>
                <a:spcPct val="150000"/>
              </a:lnSpc>
              <a:buFont typeface="Wingdings" pitchFamily="2" charset="2"/>
              <a:buChar char="ü"/>
            </a:pPr>
            <a:r>
              <a:rPr lang="en-US" sz="1800" dirty="0" smtClean="0">
                <a:latin typeface="Calibri" pitchFamily="34" charset="0"/>
                <a:cs typeface="Calibri" pitchFamily="34" charset="0"/>
              </a:rPr>
              <a:t>Staff training</a:t>
            </a:r>
            <a:endParaRPr lang="en-US" sz="2200" dirty="0" smtClean="0">
              <a:latin typeface="Constantia" pitchFamily="18" charset="0"/>
            </a:endParaRPr>
          </a:p>
          <a:p>
            <a:pPr marL="3257550" lvl="8" indent="-514350">
              <a:lnSpc>
                <a:spcPct val="200000"/>
              </a:lnSpc>
              <a:buFont typeface="Wingdings" pitchFamily="2" charset="2"/>
              <a:buChar char="v"/>
            </a:pPr>
            <a:r>
              <a:rPr lang="en-US" sz="1800" dirty="0" smtClean="0">
                <a:latin typeface="Calibri" pitchFamily="34" charset="0"/>
                <a:cs typeface="Calibri" pitchFamily="34" charset="0"/>
              </a:rPr>
              <a:t>Failed to perform Business Transformation Readiness Assessment.</a:t>
            </a:r>
          </a:p>
          <a:p>
            <a:pPr marL="3257550" lvl="8" indent="-514350">
              <a:lnSpc>
                <a:spcPct val="200000"/>
              </a:lnSpc>
              <a:buFont typeface="Wingdings" pitchFamily="2" charset="2"/>
              <a:buChar char="v"/>
            </a:pPr>
            <a:r>
              <a:rPr lang="en-US" sz="1800" dirty="0" smtClean="0">
                <a:latin typeface="Calibri" pitchFamily="34" charset="0"/>
                <a:cs typeface="Calibri" pitchFamily="34" charset="0"/>
              </a:rPr>
              <a:t>Interoperability Requirements.</a:t>
            </a:r>
          </a:p>
          <a:p>
            <a:pPr marL="3257550" lvl="8" indent="-514350">
              <a:lnSpc>
                <a:spcPct val="200000"/>
              </a:lnSpc>
              <a:buFont typeface="Wingdings" pitchFamily="2" charset="2"/>
              <a:buChar char="v"/>
            </a:pPr>
            <a:r>
              <a:rPr lang="en-US" sz="1800" dirty="0" smtClean="0">
                <a:latin typeface="Calibri" pitchFamily="34" charset="0"/>
                <a:cs typeface="Calibri" pitchFamily="34" charset="0"/>
              </a:rPr>
              <a:t>Architecture Patterns</a:t>
            </a:r>
          </a:p>
          <a:p>
            <a:pPr marL="514350" lvl="2" indent="-514350">
              <a:lnSpc>
                <a:spcPct val="150000"/>
              </a:lnSpc>
              <a:buNone/>
            </a:pPr>
            <a:endParaRPr lang="en-US" sz="1800" dirty="0">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7814" y="193040"/>
            <a:ext cx="6688666" cy="690880"/>
          </a:xfrm>
        </p:spPr>
        <p:txBody>
          <a:bodyPr>
            <a:normAutofit fontScale="90000"/>
          </a:bodyPr>
          <a:lstStyle/>
          <a:p>
            <a:pPr algn="ctr"/>
            <a:r>
              <a:rPr lang="en-US" dirty="0" smtClean="0">
                <a:solidFill>
                  <a:srgbClr val="00B050"/>
                </a:solidFill>
              </a:rPr>
              <a:t>Considerations for the(CIO)Cont…</a:t>
            </a:r>
            <a:endParaRPr lang="en-US" dirty="0">
              <a:solidFill>
                <a:srgbClr val="00B050"/>
              </a:solidFill>
            </a:endParaRPr>
          </a:p>
        </p:txBody>
      </p:sp>
      <p:sp>
        <p:nvSpPr>
          <p:cNvPr id="3" name="Content Placeholder 2"/>
          <p:cNvSpPr>
            <a:spLocks noGrp="1"/>
          </p:cNvSpPr>
          <p:nvPr>
            <p:ph idx="1"/>
          </p:nvPr>
        </p:nvSpPr>
        <p:spPr>
          <a:xfrm>
            <a:off x="203200" y="1391920"/>
            <a:ext cx="11846560" cy="5201919"/>
          </a:xfrm>
        </p:spPr>
        <p:txBody>
          <a:bodyPr>
            <a:normAutofit/>
          </a:bodyPr>
          <a:lstStyle/>
          <a:p>
            <a:pPr marL="800100" lvl="2" indent="0">
              <a:lnSpc>
                <a:spcPct val="200000"/>
              </a:lnSpc>
              <a:buNone/>
            </a:pPr>
            <a:r>
              <a:rPr lang="en-US" sz="1800" dirty="0" smtClean="0">
                <a:latin typeface="Calibri" pitchFamily="34" charset="0"/>
                <a:cs typeface="Calibri" pitchFamily="34" charset="0"/>
              </a:rPr>
              <a:t>The CIO ought to consider some dynamics before settling on TOGAF as the organization’s architectural framework.</a:t>
            </a:r>
          </a:p>
          <a:p>
            <a:pPr marL="800100" lvl="2" indent="0">
              <a:lnSpc>
                <a:spcPct val="200000"/>
              </a:lnSpc>
              <a:buNone/>
            </a:pPr>
            <a:r>
              <a:rPr lang="en-US" sz="1800" u="sng" dirty="0" smtClean="0">
                <a:latin typeface="Calibri" pitchFamily="34" charset="0"/>
                <a:cs typeface="Calibri" pitchFamily="34" charset="0"/>
              </a:rPr>
              <a:t>Benefits</a:t>
            </a:r>
          </a:p>
          <a:p>
            <a:pPr marL="800100" lvl="2" indent="0">
              <a:lnSpc>
                <a:spcPct val="200000"/>
              </a:lnSpc>
              <a:buFont typeface="Wingdings" pitchFamily="2" charset="2"/>
              <a:buChar char="Ø"/>
            </a:pPr>
            <a:r>
              <a:rPr lang="en-US" sz="1800" dirty="0" smtClean="0">
                <a:latin typeface="Calibri" pitchFamily="34" charset="0"/>
                <a:cs typeface="Calibri" pitchFamily="34" charset="0"/>
              </a:rPr>
              <a:t>Ability to help people propose, document, plan and govern systems within an organization.</a:t>
            </a:r>
          </a:p>
          <a:p>
            <a:pPr marL="800100" lvl="2" indent="0">
              <a:lnSpc>
                <a:spcPct val="200000"/>
              </a:lnSpc>
              <a:buFont typeface="Wingdings" pitchFamily="2" charset="2"/>
              <a:buChar char="Ø"/>
            </a:pPr>
            <a:r>
              <a:rPr lang="en-US" sz="1800" dirty="0" smtClean="0">
                <a:latin typeface="Calibri" pitchFamily="34" charset="0"/>
                <a:cs typeface="Calibri" pitchFamily="34" charset="0"/>
              </a:rPr>
              <a:t>Broad and free to read, thereby enabling the acquisition of knowledge in broad perspectives</a:t>
            </a:r>
          </a:p>
          <a:p>
            <a:pPr marL="800100" lvl="2" indent="0">
              <a:lnSpc>
                <a:spcPct val="200000"/>
              </a:lnSpc>
              <a:buFont typeface="Wingdings" pitchFamily="2" charset="2"/>
              <a:buChar char="Ø"/>
            </a:pPr>
            <a:r>
              <a:rPr lang="en-US" sz="1800" dirty="0" smtClean="0">
                <a:latin typeface="Calibri" pitchFamily="34" charset="0"/>
                <a:cs typeface="Calibri" pitchFamily="34" charset="0"/>
              </a:rPr>
              <a:t>Developed by a large community, thereby presenting a common language about the process followed by architects in different organizations. </a:t>
            </a:r>
          </a:p>
          <a:p>
            <a:pPr marL="800100" lvl="2" indent="0">
              <a:lnSpc>
                <a:spcPct val="200000"/>
              </a:lnSpc>
              <a:buFont typeface="Wingdings" pitchFamily="2" charset="2"/>
              <a:buChar char="Ø"/>
            </a:pPr>
            <a:r>
              <a:rPr lang="en-US" sz="1800" dirty="0" smtClean="0">
                <a:latin typeface="Calibri" pitchFamily="34" charset="0"/>
                <a:cs typeface="Calibri" pitchFamily="34" charset="0"/>
              </a:rPr>
              <a:t>An enterprise-based approach, which addresses the IT needs of each organization</a:t>
            </a:r>
            <a:endParaRPr lang="en-US" sz="1800" dirty="0">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0" y="213360"/>
            <a:ext cx="6634480" cy="680720"/>
          </a:xfrm>
        </p:spPr>
        <p:txBody>
          <a:bodyPr>
            <a:normAutofit fontScale="90000"/>
          </a:bodyPr>
          <a:lstStyle/>
          <a:p>
            <a:pPr algn="ctr"/>
            <a:r>
              <a:rPr lang="en-US" dirty="0" smtClean="0">
                <a:solidFill>
                  <a:srgbClr val="00B050"/>
                </a:solidFill>
              </a:rPr>
              <a:t>Considerations for the(CIO)Cont…</a:t>
            </a:r>
            <a:endParaRPr lang="en-US" dirty="0">
              <a:solidFill>
                <a:srgbClr val="00B050"/>
              </a:solidFill>
            </a:endParaRPr>
          </a:p>
        </p:txBody>
      </p:sp>
      <p:sp>
        <p:nvSpPr>
          <p:cNvPr id="3" name="Content Placeholder 2"/>
          <p:cNvSpPr>
            <a:spLocks noGrp="1"/>
          </p:cNvSpPr>
          <p:nvPr>
            <p:ph idx="1"/>
          </p:nvPr>
        </p:nvSpPr>
        <p:spPr>
          <a:xfrm>
            <a:off x="132080" y="1107440"/>
            <a:ext cx="11917680" cy="5608319"/>
          </a:xfrm>
        </p:spPr>
        <p:txBody>
          <a:bodyPr>
            <a:normAutofit/>
          </a:bodyPr>
          <a:lstStyle/>
          <a:p>
            <a:pPr marL="514350" lvl="2" indent="-514350">
              <a:lnSpc>
                <a:spcPct val="200000"/>
              </a:lnSpc>
              <a:buFont typeface="Wingdings" pitchFamily="2" charset="2"/>
              <a:buChar char="Ø"/>
            </a:pPr>
            <a:r>
              <a:rPr lang="en-US" sz="1800" dirty="0" smtClean="0">
                <a:latin typeface="Calibri" pitchFamily="34" charset="0"/>
                <a:cs typeface="Calibri" pitchFamily="34" charset="0"/>
              </a:rPr>
              <a:t>Cross-organizational standardization and integration of systems.</a:t>
            </a:r>
          </a:p>
          <a:p>
            <a:pPr marL="514350" lvl="2" indent="-514350">
              <a:lnSpc>
                <a:spcPct val="200000"/>
              </a:lnSpc>
              <a:buFont typeface="Wingdings" pitchFamily="2" charset="2"/>
              <a:buChar char="Ø"/>
            </a:pPr>
            <a:r>
              <a:rPr lang="en-US" sz="1800" dirty="0" smtClean="0">
                <a:latin typeface="Calibri" pitchFamily="34" charset="0"/>
                <a:cs typeface="Calibri" pitchFamily="34" charset="0"/>
              </a:rPr>
              <a:t>Coordinates business process improvement.</a:t>
            </a:r>
          </a:p>
          <a:p>
            <a:pPr marL="514350" lvl="2" indent="-514350">
              <a:lnSpc>
                <a:spcPct val="200000"/>
              </a:lnSpc>
              <a:buNone/>
            </a:pPr>
            <a:r>
              <a:rPr lang="en-US" sz="1800" u="sng" dirty="0" smtClean="0">
                <a:latin typeface="Calibri" pitchFamily="34" charset="0"/>
                <a:cs typeface="Calibri" pitchFamily="34" charset="0"/>
              </a:rPr>
              <a:t>Limitations</a:t>
            </a:r>
          </a:p>
          <a:p>
            <a:pPr marL="514350" lvl="2" indent="-514350">
              <a:lnSpc>
                <a:spcPct val="200000"/>
              </a:lnSpc>
              <a:buFont typeface="Wingdings" pitchFamily="2" charset="2"/>
              <a:buChar char="Ø"/>
            </a:pPr>
            <a:r>
              <a:rPr lang="en-US" sz="1800" dirty="0" smtClean="0">
                <a:latin typeface="Calibri" pitchFamily="34" charset="0"/>
                <a:cs typeface="Calibri" pitchFamily="34" charset="0"/>
              </a:rPr>
              <a:t>Assumes that firms already have their processes for the related disciplines.</a:t>
            </a:r>
          </a:p>
          <a:p>
            <a:pPr marL="514350" lvl="2" indent="-514350">
              <a:lnSpc>
                <a:spcPct val="200000"/>
              </a:lnSpc>
              <a:buFont typeface="Wingdings" pitchFamily="2" charset="2"/>
              <a:buChar char="Ø"/>
            </a:pPr>
            <a:r>
              <a:rPr lang="en-US" sz="1800" dirty="0" smtClean="0">
                <a:latin typeface="Calibri" pitchFamily="34" charset="0"/>
                <a:cs typeface="Calibri" pitchFamily="34" charset="0"/>
              </a:rPr>
              <a:t>Most TOGAF recommendations are usually found inapplicable.</a:t>
            </a:r>
          </a:p>
          <a:p>
            <a:pPr marL="514350" lvl="2" indent="-514350">
              <a:lnSpc>
                <a:spcPct val="200000"/>
              </a:lnSpc>
              <a:buFont typeface="Wingdings" pitchFamily="2" charset="2"/>
              <a:buChar char="Ø"/>
            </a:pPr>
            <a:r>
              <a:rPr lang="en-US" sz="1800" dirty="0" smtClean="0">
                <a:latin typeface="Calibri" pitchFamily="34" charset="0"/>
                <a:cs typeface="Calibri" pitchFamily="34" charset="0"/>
              </a:rPr>
              <a:t>Real examples demonstrating the actual practical usage of TOGAF's recommendations are missing.</a:t>
            </a:r>
            <a:endParaRPr lang="en-US" sz="1800" dirty="0">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9440" y="193040"/>
            <a:ext cx="7599680" cy="558800"/>
          </a:xfrm>
        </p:spPr>
        <p:txBody>
          <a:bodyPr>
            <a:normAutofit fontScale="90000"/>
          </a:bodyPr>
          <a:lstStyle/>
          <a:p>
            <a:pPr algn="ctr"/>
            <a:r>
              <a:rPr lang="en-US" dirty="0" smtClean="0">
                <a:solidFill>
                  <a:srgbClr val="00B050"/>
                </a:solidFill>
              </a:rPr>
              <a:t>Considerations for the(CIO)</a:t>
            </a:r>
            <a:endParaRPr lang="en-US" dirty="0">
              <a:solidFill>
                <a:srgbClr val="00B050"/>
              </a:solidFill>
            </a:endParaRPr>
          </a:p>
        </p:txBody>
      </p:sp>
      <p:sp>
        <p:nvSpPr>
          <p:cNvPr id="5" name="Content Placeholder 4"/>
          <p:cNvSpPr>
            <a:spLocks noGrp="1"/>
          </p:cNvSpPr>
          <p:nvPr>
            <p:ph idx="1"/>
          </p:nvPr>
        </p:nvSpPr>
        <p:spPr>
          <a:xfrm>
            <a:off x="677334" y="874207"/>
            <a:ext cx="10878270" cy="5828044"/>
          </a:xfrm>
        </p:spPr>
        <p:txBody>
          <a:bodyPr/>
          <a:lstStyle/>
          <a:p>
            <a:pPr marL="342900" lvl="1" indent="-342900">
              <a:buNone/>
            </a:pPr>
            <a:r>
              <a:rPr lang="en-US" u="sng" dirty="0" smtClean="0"/>
              <a:t>Determining the Best Fit for the Organization</a:t>
            </a:r>
            <a:endParaRPr lang="en-US" sz="1400" u="sng" dirty="0" smtClean="0"/>
          </a:p>
          <a:p>
            <a:pPr indent="0">
              <a:lnSpc>
                <a:spcPct val="200000"/>
              </a:lnSpc>
              <a:buFont typeface="Wingdings" pitchFamily="2" charset="2"/>
              <a:buChar char="Ø"/>
            </a:pPr>
            <a:r>
              <a:rPr lang="en-US" dirty="0" smtClean="0">
                <a:latin typeface="Calibri" pitchFamily="34" charset="0"/>
                <a:cs typeface="Calibri" pitchFamily="34" charset="0"/>
              </a:rPr>
              <a:t>Before deciding to utilize architectural development model, the CIO needs to gain some experience with TOGAF. </a:t>
            </a:r>
          </a:p>
          <a:p>
            <a:pPr indent="0">
              <a:lnSpc>
                <a:spcPct val="200000"/>
              </a:lnSpc>
              <a:buFont typeface="Wingdings" pitchFamily="2" charset="2"/>
              <a:buChar char="Ø"/>
            </a:pPr>
            <a:r>
              <a:rPr lang="en-US" dirty="0" smtClean="0">
                <a:latin typeface="Calibri" pitchFamily="34" charset="0"/>
                <a:cs typeface="Calibri" pitchFamily="34" charset="0"/>
              </a:rPr>
              <a:t>There are two choices on how to can get this experience.</a:t>
            </a:r>
          </a:p>
          <a:p>
            <a:pPr marL="1485900" lvl="2">
              <a:lnSpc>
                <a:spcPct val="200000"/>
              </a:lnSpc>
              <a:buFont typeface="+mj-lt"/>
              <a:buAutoNum type="arabicParenR"/>
            </a:pPr>
            <a:r>
              <a:rPr lang="en-US" sz="1800" dirty="0" smtClean="0">
                <a:latin typeface="Calibri" pitchFamily="34" charset="0"/>
                <a:cs typeface="Calibri" pitchFamily="34" charset="0"/>
              </a:rPr>
              <a:t>The organization can train itself in TOGAF</a:t>
            </a:r>
          </a:p>
          <a:p>
            <a:pPr marL="1485900" lvl="2">
              <a:lnSpc>
                <a:spcPct val="200000"/>
              </a:lnSpc>
              <a:buFont typeface="+mj-lt"/>
              <a:buAutoNum type="arabicParenR"/>
            </a:pPr>
            <a:r>
              <a:rPr lang="en-US" sz="1800" dirty="0" smtClean="0">
                <a:latin typeface="Calibri" pitchFamily="34" charset="0"/>
                <a:cs typeface="Calibri" pitchFamily="34" charset="0"/>
              </a:rPr>
              <a:t>The organization can also buy expertise in TOGAF</a:t>
            </a:r>
          </a:p>
          <a:p>
            <a:pPr marL="685800">
              <a:lnSpc>
                <a:spcPct val="200000"/>
              </a:lnSpc>
              <a:buFont typeface="Wingdings" pitchFamily="2" charset="2"/>
              <a:buChar char="Ø"/>
            </a:pPr>
            <a:r>
              <a:rPr lang="en-US" dirty="0" smtClean="0">
                <a:latin typeface="Calibri" pitchFamily="34" charset="0"/>
                <a:cs typeface="Calibri" pitchFamily="34" charset="0"/>
              </a:rPr>
              <a:t>The company would be best placed to choose buying the expertise to minimize chances of failure.</a:t>
            </a:r>
          </a:p>
          <a:p>
            <a:pPr marL="1485900" lvl="2">
              <a:lnSpc>
                <a:spcPct val="200000"/>
              </a:lnSpc>
              <a:buNone/>
            </a:pPr>
            <a:r>
              <a:rPr lang="en-US" sz="1800" dirty="0" smtClean="0">
                <a:latin typeface="Calibri" pitchFamily="34" charset="0"/>
                <a:cs typeface="Calibri" pitchFamily="34" charset="0"/>
              </a:rPr>
              <a:t>																				</a:t>
            </a: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8720" y="182880"/>
            <a:ext cx="7640320" cy="690880"/>
          </a:xfrm>
        </p:spPr>
        <p:txBody>
          <a:bodyPr>
            <a:normAutofit/>
          </a:bodyPr>
          <a:lstStyle/>
          <a:p>
            <a:pPr algn="ctr"/>
            <a:r>
              <a:rPr lang="en-US" dirty="0" smtClean="0">
                <a:solidFill>
                  <a:srgbClr val="00B050"/>
                </a:solidFill>
              </a:rPr>
              <a:t>Considerations for the(CIO)Cont…</a:t>
            </a:r>
            <a:endParaRPr lang="en-US" b="1" dirty="0">
              <a:solidFill>
                <a:srgbClr val="00B050"/>
              </a:solidFill>
            </a:endParaRPr>
          </a:p>
        </p:txBody>
      </p:sp>
      <p:sp>
        <p:nvSpPr>
          <p:cNvPr id="3" name="Content Placeholder 2"/>
          <p:cNvSpPr>
            <a:spLocks noGrp="1"/>
          </p:cNvSpPr>
          <p:nvPr>
            <p:ph idx="1"/>
          </p:nvPr>
        </p:nvSpPr>
        <p:spPr>
          <a:xfrm>
            <a:off x="132080" y="904240"/>
            <a:ext cx="11907520" cy="5811519"/>
          </a:xfrm>
        </p:spPr>
        <p:txBody>
          <a:bodyPr>
            <a:normAutofit/>
          </a:bodyPr>
          <a:lstStyle/>
          <a:p>
            <a:pPr>
              <a:lnSpc>
                <a:spcPct val="200000"/>
              </a:lnSpc>
              <a:buNone/>
            </a:pPr>
            <a:r>
              <a:rPr lang="en-US" u="sng" dirty="0" smtClean="0">
                <a:latin typeface="Calibri" pitchFamily="34" charset="0"/>
                <a:cs typeface="Calibri" pitchFamily="34" charset="0"/>
              </a:rPr>
              <a:t>Implementation Planning and Success Criteria</a:t>
            </a:r>
          </a:p>
          <a:p>
            <a:pPr>
              <a:lnSpc>
                <a:spcPct val="200000"/>
              </a:lnSpc>
              <a:buNone/>
            </a:pPr>
            <a:r>
              <a:rPr lang="en-US" dirty="0" smtClean="0">
                <a:latin typeface="Calibri" pitchFamily="34" charset="0"/>
                <a:cs typeface="Calibri" pitchFamily="34" charset="0"/>
              </a:rPr>
              <a:t>In planning to Implement the system, the CIO meets with the major players in the organization to introduce the TOGAF process. Three goals in the preliminary phase are to: </a:t>
            </a:r>
          </a:p>
          <a:p>
            <a:pPr lvl="2">
              <a:lnSpc>
                <a:spcPct val="200000"/>
              </a:lnSpc>
              <a:buFont typeface="Wingdings" pitchFamily="2" charset="2"/>
              <a:buChar char="v"/>
            </a:pPr>
            <a:r>
              <a:rPr lang="en-US" sz="1800" dirty="0" smtClean="0">
                <a:latin typeface="Calibri" pitchFamily="34" charset="0"/>
                <a:cs typeface="Calibri" pitchFamily="34" charset="0"/>
              </a:rPr>
              <a:t>Make sure everybody is comfortable with the process.</a:t>
            </a:r>
          </a:p>
          <a:p>
            <a:pPr lvl="2">
              <a:lnSpc>
                <a:spcPct val="200000"/>
              </a:lnSpc>
              <a:buFont typeface="Wingdings" pitchFamily="2" charset="2"/>
              <a:buChar char="v"/>
            </a:pPr>
            <a:r>
              <a:rPr lang="en-US" sz="1800" dirty="0" smtClean="0">
                <a:latin typeface="Calibri" pitchFamily="34" charset="0"/>
                <a:cs typeface="Calibri" pitchFamily="34" charset="0"/>
              </a:rPr>
              <a:t>Modify the TOGAF process, as necessary, to fit within the organization’s  culture.</a:t>
            </a:r>
          </a:p>
          <a:p>
            <a:pPr lvl="2">
              <a:lnSpc>
                <a:spcPct val="200000"/>
              </a:lnSpc>
              <a:buFont typeface="Wingdings" pitchFamily="2" charset="2"/>
              <a:buChar char="v"/>
            </a:pPr>
            <a:r>
              <a:rPr lang="en-US" sz="1800" dirty="0" smtClean="0">
                <a:latin typeface="Calibri" pitchFamily="34" charset="0"/>
                <a:cs typeface="Calibri" pitchFamily="34" charset="0"/>
              </a:rPr>
              <a:t>Set up the governance system that will oversee future architectural work</a:t>
            </a:r>
          </a:p>
          <a:p>
            <a:pPr>
              <a:lnSpc>
                <a:spcPct val="200000"/>
              </a:lnSpc>
              <a:buNone/>
            </a:pPr>
            <a:endParaRPr lang="en-US" dirty="0" smtClean="0">
              <a:latin typeface="Calibri" pitchFamily="34" charset="0"/>
              <a:cs typeface="Calibri" pitchFamily="34" charset="0"/>
            </a:endParaRPr>
          </a:p>
          <a:p>
            <a:pPr>
              <a:lnSpc>
                <a:spcPct val="200000"/>
              </a:lnSpc>
              <a:buFont typeface="Wingdings" pitchFamily="2" charset="2"/>
              <a:buChar char="Ø"/>
            </a:pPr>
            <a:endParaRPr lang="en-US" sz="2200" dirty="0" smtClean="0">
              <a:latin typeface="Constantia" pitchFamily="18" charset="0"/>
            </a:endParaRPr>
          </a:p>
          <a:p>
            <a:pPr>
              <a:lnSpc>
                <a:spcPct val="200000"/>
              </a:lnSpc>
              <a:buFont typeface="Wingdings" pitchFamily="2" charset="2"/>
              <a:buChar char="Ø"/>
            </a:pP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6560" y="182880"/>
            <a:ext cx="7995920" cy="650240"/>
          </a:xfrm>
        </p:spPr>
        <p:txBody>
          <a:bodyPr>
            <a:normAutofit/>
          </a:bodyPr>
          <a:lstStyle/>
          <a:p>
            <a:pPr algn="ctr"/>
            <a:r>
              <a:rPr lang="en-US" dirty="0" smtClean="0">
                <a:solidFill>
                  <a:srgbClr val="00B050"/>
                </a:solidFill>
              </a:rPr>
              <a:t>Considerations for the(CIO) Cont…</a:t>
            </a:r>
            <a:endParaRPr lang="en-US" dirty="0"/>
          </a:p>
        </p:txBody>
      </p:sp>
      <p:sp>
        <p:nvSpPr>
          <p:cNvPr id="3" name="Content Placeholder 2"/>
          <p:cNvSpPr>
            <a:spLocks noGrp="1"/>
          </p:cNvSpPr>
          <p:nvPr>
            <p:ph idx="1"/>
          </p:nvPr>
        </p:nvSpPr>
        <p:spPr>
          <a:xfrm>
            <a:off x="193040" y="995680"/>
            <a:ext cx="11785600" cy="5648959"/>
          </a:xfrm>
        </p:spPr>
        <p:txBody>
          <a:bodyPr>
            <a:normAutofit/>
          </a:bodyPr>
          <a:lstStyle/>
          <a:p>
            <a:pPr indent="0">
              <a:lnSpc>
                <a:spcPct val="200000"/>
              </a:lnSpc>
              <a:buFont typeface="Wingdings" pitchFamily="2" charset="2"/>
              <a:buChar char="Ø"/>
            </a:pPr>
            <a:r>
              <a:rPr lang="en-US" dirty="0" smtClean="0">
                <a:latin typeface="Calibri" pitchFamily="34" charset="0"/>
                <a:cs typeface="Calibri" pitchFamily="34" charset="0"/>
              </a:rPr>
              <a:t>The CIO ought to ensure  that the project has the necessary support within the organization to warrant its success by defining the baseline architecture.                                </a:t>
            </a:r>
            <a:r>
              <a:rPr lang="en-US" dirty="0" smtClean="0">
                <a:solidFill>
                  <a:srgbClr val="00B050"/>
                </a:solidFill>
                <a:latin typeface="Calibri" pitchFamily="34" charset="0"/>
                <a:cs typeface="Calibri" pitchFamily="34" charset="0"/>
              </a:rPr>
              <a:t>  Baseline Architecture</a:t>
            </a:r>
          </a:p>
          <a:p>
            <a:pPr indent="0">
              <a:lnSpc>
                <a:spcPct val="200000"/>
              </a:lnSpc>
              <a:buFont typeface="Wingdings" pitchFamily="2" charset="2"/>
              <a:buChar char="Ø"/>
            </a:pPr>
            <a:endParaRPr lang="en-US" dirty="0" smtClean="0">
              <a:latin typeface="Calibri" pitchFamily="34" charset="0"/>
              <a:cs typeface="Calibri" pitchFamily="34" charset="0"/>
            </a:endParaRPr>
          </a:p>
          <a:p>
            <a:pPr indent="0">
              <a:lnSpc>
                <a:spcPct val="200000"/>
              </a:lnSpc>
              <a:buFont typeface="Wingdings" pitchFamily="2" charset="2"/>
              <a:buChar char="Ø"/>
            </a:pPr>
            <a:endParaRPr lang="en-US" dirty="0" smtClean="0">
              <a:latin typeface="Calibri" pitchFamily="34" charset="0"/>
              <a:cs typeface="Calibri" pitchFamily="34" charset="0"/>
            </a:endParaRPr>
          </a:p>
          <a:p>
            <a:pPr indent="0">
              <a:lnSpc>
                <a:spcPct val="200000"/>
              </a:lnSpc>
              <a:buFont typeface="Wingdings" pitchFamily="2" charset="2"/>
              <a:buChar char="Ø"/>
            </a:pPr>
            <a:endParaRPr lang="en-US" dirty="0" smtClean="0">
              <a:latin typeface="Calibri" pitchFamily="34" charset="0"/>
              <a:cs typeface="Calibri" pitchFamily="34" charset="0"/>
            </a:endParaRPr>
          </a:p>
          <a:p>
            <a:pPr indent="0">
              <a:lnSpc>
                <a:spcPct val="200000"/>
              </a:lnSpc>
              <a:buNone/>
            </a:pPr>
            <a:r>
              <a:rPr lang="en-US" dirty="0" smtClean="0">
                <a:latin typeface="Calibri" pitchFamily="34" charset="0"/>
                <a:cs typeface="Calibri" pitchFamily="34" charset="0"/>
              </a:rPr>
              <a:t> </a:t>
            </a:r>
            <a:endParaRPr lang="en-US" dirty="0">
              <a:latin typeface="Calibri" pitchFamily="34" charset="0"/>
              <a:cs typeface="Calibri" pitchFamily="34" charset="0"/>
            </a:endParaRPr>
          </a:p>
        </p:txBody>
      </p:sp>
      <p:pic>
        <p:nvPicPr>
          <p:cNvPr id="6" name="Picture 2"/>
          <p:cNvPicPr>
            <a:picLocks noChangeAspect="1" noChangeArrowheads="1"/>
          </p:cNvPicPr>
          <p:nvPr/>
        </p:nvPicPr>
        <p:blipFill>
          <a:blip r:embed="rId3"/>
          <a:srcRect/>
          <a:stretch>
            <a:fillRect/>
          </a:stretch>
        </p:blipFill>
        <p:spPr bwMode="auto">
          <a:xfrm>
            <a:off x="291401" y="2006222"/>
            <a:ext cx="11746523" cy="4599294"/>
          </a:xfrm>
          <a:prstGeom prst="rect">
            <a:avLst/>
          </a:prstGeom>
          <a:noFill/>
          <a:ln w="9525">
            <a:noFill/>
            <a:miter lim="800000"/>
            <a:headEnd/>
            <a:tailEnd/>
          </a:ln>
          <a:effectLst/>
        </p:spPr>
      </p:pic>
      <p:sp>
        <p:nvSpPr>
          <p:cNvPr id="7" name="Rectangle 6"/>
          <p:cNvSpPr/>
          <p:nvPr/>
        </p:nvSpPr>
        <p:spPr>
          <a:xfrm>
            <a:off x="5254732" y="6550223"/>
            <a:ext cx="1975862" cy="307777"/>
          </a:xfrm>
          <a:prstGeom prst="rect">
            <a:avLst/>
          </a:prstGeom>
        </p:spPr>
        <p:txBody>
          <a:bodyPr wrap="none">
            <a:spAutoFit/>
          </a:bodyPr>
          <a:lstStyle/>
          <a:p>
            <a:r>
              <a:rPr lang="en-US" sz="1400" dirty="0" smtClean="0">
                <a:latin typeface="Calibri" pitchFamily="34" charset="0"/>
                <a:cs typeface="Calibri" pitchFamily="34" charset="0"/>
              </a:rPr>
              <a:t>Copyright @QA plc 2001</a:t>
            </a:r>
            <a:endParaRPr lang="en-US" sz="1400" dirty="0">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8462" y="121921"/>
            <a:ext cx="7767376" cy="792480"/>
          </a:xfrm>
        </p:spPr>
        <p:txBody>
          <a:bodyPr>
            <a:normAutofit/>
          </a:bodyPr>
          <a:lstStyle/>
          <a:p>
            <a:pPr algn="ctr"/>
            <a:r>
              <a:rPr lang="en-US" dirty="0" smtClean="0">
                <a:solidFill>
                  <a:srgbClr val="00B050"/>
                </a:solidFill>
              </a:rPr>
              <a:t>Considerations for the(CIO) Cont…</a:t>
            </a:r>
            <a:endParaRPr lang="en-US" dirty="0">
              <a:solidFill>
                <a:srgbClr val="00B050"/>
              </a:solidFill>
            </a:endParaRPr>
          </a:p>
        </p:txBody>
      </p:sp>
      <p:sp>
        <p:nvSpPr>
          <p:cNvPr id="3" name="Content Placeholder 2"/>
          <p:cNvSpPr>
            <a:spLocks noGrp="1"/>
          </p:cNvSpPr>
          <p:nvPr>
            <p:ph idx="1"/>
          </p:nvPr>
        </p:nvSpPr>
        <p:spPr>
          <a:xfrm>
            <a:off x="152400" y="975361"/>
            <a:ext cx="11877040" cy="5882639"/>
          </a:xfrm>
        </p:spPr>
        <p:txBody>
          <a:bodyPr>
            <a:normAutofit/>
          </a:bodyPr>
          <a:lstStyle/>
          <a:p>
            <a:pPr lvl="2" indent="0">
              <a:lnSpc>
                <a:spcPct val="200000"/>
              </a:lnSpc>
              <a:buFont typeface="Wingdings" pitchFamily="2" charset="2"/>
              <a:buChar char="Ø"/>
            </a:pPr>
            <a:r>
              <a:rPr lang="en-US" sz="1800" dirty="0" smtClean="0">
                <a:latin typeface="Calibri" pitchFamily="34" charset="0"/>
                <a:cs typeface="Calibri" pitchFamily="34" charset="0"/>
              </a:rPr>
              <a:t>Identify the major projects that might be implemented and evaluate the business opportunity associated with each.</a:t>
            </a:r>
          </a:p>
          <a:p>
            <a:pPr lvl="2" indent="0">
              <a:lnSpc>
                <a:spcPct val="200000"/>
              </a:lnSpc>
              <a:buFont typeface="Wingdings" pitchFamily="2" charset="2"/>
              <a:buChar char="Ø"/>
            </a:pPr>
            <a:r>
              <a:rPr lang="en-US" sz="1800" dirty="0" smtClean="0">
                <a:latin typeface="Calibri" pitchFamily="34" charset="0"/>
                <a:cs typeface="Calibri" pitchFamily="34" charset="0"/>
              </a:rPr>
              <a:t>The projects should be ordered in terms of costs, benefits,  and risk factors.</a:t>
            </a:r>
          </a:p>
          <a:p>
            <a:pPr lvl="2" indent="0">
              <a:lnSpc>
                <a:spcPct val="200000"/>
              </a:lnSpc>
              <a:buFont typeface="Wingdings" pitchFamily="2" charset="2"/>
              <a:buChar char="Ø"/>
            </a:pPr>
            <a:r>
              <a:rPr lang="en-US" sz="1800" dirty="0" smtClean="0">
                <a:latin typeface="Calibri" pitchFamily="34" charset="0"/>
                <a:cs typeface="Calibri" pitchFamily="34" charset="0"/>
              </a:rPr>
              <a:t>There should be architectural specifications to guide the chosen implementation project.</a:t>
            </a:r>
          </a:p>
          <a:p>
            <a:pPr lvl="2" indent="0">
              <a:lnSpc>
                <a:spcPct val="200000"/>
              </a:lnSpc>
              <a:buNone/>
            </a:pPr>
            <a:endParaRPr lang="en-US" sz="1800" dirty="0">
              <a:latin typeface="Calibri" pitchFamily="34" charset="0"/>
              <a:cs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0879" y="137328"/>
            <a:ext cx="6812156" cy="767024"/>
          </a:xfrm>
        </p:spPr>
        <p:txBody>
          <a:bodyPr>
            <a:normAutofit fontScale="90000"/>
          </a:bodyPr>
          <a:lstStyle/>
          <a:p>
            <a:r>
              <a:rPr lang="en-US" dirty="0" smtClean="0">
                <a:solidFill>
                  <a:srgbClr val="00B050"/>
                </a:solidFill>
              </a:rPr>
              <a:t>Considerations for the(CIO) Cont…</a:t>
            </a:r>
            <a:endParaRPr lang="en-US" dirty="0"/>
          </a:p>
        </p:txBody>
      </p:sp>
      <p:sp>
        <p:nvSpPr>
          <p:cNvPr id="3" name="Content Placeholder 2"/>
          <p:cNvSpPr>
            <a:spLocks noGrp="1"/>
          </p:cNvSpPr>
          <p:nvPr>
            <p:ph idx="1"/>
          </p:nvPr>
        </p:nvSpPr>
        <p:spPr>
          <a:xfrm>
            <a:off x="218365" y="941696"/>
            <a:ext cx="11973636" cy="5745707"/>
          </a:xfrm>
        </p:spPr>
        <p:txBody>
          <a:bodyPr/>
          <a:lstStyle/>
          <a:p>
            <a:pPr algn="ctr">
              <a:buNone/>
            </a:pPr>
            <a:r>
              <a:rPr lang="en-US" dirty="0" smtClean="0">
                <a:latin typeface="Calibri" pitchFamily="34" charset="0"/>
                <a:cs typeface="Calibri" pitchFamily="34" charset="0"/>
              </a:rPr>
              <a:t>Documentation criteria for Implementation planning</a:t>
            </a:r>
          </a:p>
          <a:p>
            <a:pPr algn="ctr">
              <a:buNone/>
            </a:pPr>
            <a:endParaRPr lang="en-US" dirty="0">
              <a:latin typeface="Calibri" pitchFamily="34" charset="0"/>
              <a:cs typeface="Calibri" pitchFamily="34" charset="0"/>
            </a:endParaRPr>
          </a:p>
        </p:txBody>
      </p:sp>
      <p:pic>
        <p:nvPicPr>
          <p:cNvPr id="7170" name="Picture 2" descr="C:\Users\dan\Documents\Project-Documentation.png"/>
          <p:cNvPicPr>
            <a:picLocks noChangeAspect="1" noChangeArrowheads="1"/>
          </p:cNvPicPr>
          <p:nvPr/>
        </p:nvPicPr>
        <p:blipFill>
          <a:blip r:embed="rId3"/>
          <a:srcRect/>
          <a:stretch>
            <a:fillRect/>
          </a:stretch>
        </p:blipFill>
        <p:spPr bwMode="auto">
          <a:xfrm>
            <a:off x="272956" y="1406769"/>
            <a:ext cx="11750722" cy="5124659"/>
          </a:xfrm>
          <a:prstGeom prst="rect">
            <a:avLst/>
          </a:prstGeom>
          <a:noFill/>
        </p:spPr>
      </p:pic>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719" y="1"/>
            <a:ext cx="6541477" cy="874206"/>
          </a:xfrm>
        </p:spPr>
        <p:txBody>
          <a:bodyPr>
            <a:normAutofit fontScale="90000"/>
          </a:bodyPr>
          <a:lstStyle/>
          <a:p>
            <a:pPr algn="ctr"/>
            <a:r>
              <a:rPr lang="en-US" dirty="0" smtClean="0">
                <a:solidFill>
                  <a:srgbClr val="00B050"/>
                </a:solidFill>
              </a:rPr>
              <a:t>Positioning of the Organizations for Architecture Capability Cont…</a:t>
            </a:r>
            <a:endParaRPr lang="en-US" dirty="0"/>
          </a:p>
        </p:txBody>
      </p:sp>
      <p:sp>
        <p:nvSpPr>
          <p:cNvPr id="3" name="Content Placeholder 2"/>
          <p:cNvSpPr>
            <a:spLocks noGrp="1"/>
          </p:cNvSpPr>
          <p:nvPr>
            <p:ph idx="1"/>
          </p:nvPr>
        </p:nvSpPr>
        <p:spPr>
          <a:xfrm>
            <a:off x="142240" y="904241"/>
            <a:ext cx="11856720" cy="5953760"/>
          </a:xfrm>
        </p:spPr>
        <p:txBody>
          <a:bodyPr>
            <a:normAutofit/>
          </a:bodyPr>
          <a:lstStyle/>
          <a:p>
            <a:pPr>
              <a:lnSpc>
                <a:spcPct val="200000"/>
              </a:lnSpc>
              <a:buFont typeface="Wingdings" pitchFamily="2" charset="2"/>
              <a:buChar char="Ø"/>
            </a:pPr>
            <a:r>
              <a:rPr lang="en-US" dirty="0" smtClean="0">
                <a:latin typeface="Constantia" pitchFamily="18" charset="0"/>
              </a:rPr>
              <a:t>The organization of enterprise architecture should reflect the organization of the business.</a:t>
            </a:r>
          </a:p>
          <a:p>
            <a:pPr>
              <a:lnSpc>
                <a:spcPct val="200000"/>
              </a:lnSpc>
              <a:buFont typeface="Wingdings" pitchFamily="2" charset="2"/>
              <a:buChar char="Ø"/>
            </a:pPr>
            <a:r>
              <a:rPr lang="en-US" dirty="0" smtClean="0">
                <a:latin typeface="Constantia" pitchFamily="18" charset="0"/>
              </a:rPr>
              <a:t>The company should analyze and measure the effects of enterprise architecture on the business.</a:t>
            </a:r>
          </a:p>
          <a:p>
            <a:pPr>
              <a:lnSpc>
                <a:spcPct val="200000"/>
              </a:lnSpc>
              <a:buFont typeface="Wingdings" pitchFamily="2" charset="2"/>
              <a:buChar char="Ø"/>
            </a:pPr>
            <a:r>
              <a:rPr lang="en-US" dirty="0" smtClean="0">
                <a:latin typeface="Constantia" pitchFamily="18" charset="0"/>
              </a:rPr>
              <a:t>QA Consultancy, being an IT service provider, utilized TOGAF as it is the most IT specific architectural framework that is easily modifiable to suit an Organization’s objectives</a:t>
            </a:r>
          </a:p>
          <a:p>
            <a:pPr>
              <a:lnSpc>
                <a:spcPct val="200000"/>
              </a:lnSpc>
              <a:buFont typeface="Wingdings" pitchFamily="2" charset="2"/>
              <a:buChar char="Ø"/>
            </a:pPr>
            <a:r>
              <a:rPr lang="en-US" dirty="0" smtClean="0">
                <a:latin typeface="Constantia" pitchFamily="18" charset="0"/>
              </a:rPr>
              <a:t>Litton PRC  used TOGAF to develop a new Automated Patent System architecture; this was possible as the system they adapted matched their SE lexicon and linked the process to others.</a:t>
            </a:r>
          </a:p>
          <a:p>
            <a:pPr>
              <a:lnSpc>
                <a:spcPct val="200000"/>
              </a:lnSpc>
              <a:buFont typeface="Wingdings" pitchFamily="2" charset="2"/>
              <a:buChar char="Ø"/>
            </a:pPr>
            <a:r>
              <a:rPr lang="en-US" dirty="0" smtClean="0">
                <a:latin typeface="Constantia" pitchFamily="18" charset="0"/>
              </a:rPr>
              <a:t>Therefore , there should be a hook that connect the architectural framework to the objectives of an organization.</a:t>
            </a:r>
            <a:endParaRPr lang="en-US"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0720" y="254000"/>
            <a:ext cx="7416800" cy="751840"/>
          </a:xfrm>
        </p:spPr>
        <p:txBody>
          <a:bodyPr>
            <a:normAutofit/>
          </a:bodyPr>
          <a:lstStyle/>
          <a:p>
            <a:pPr algn="ctr"/>
            <a:r>
              <a:rPr lang="en-US" dirty="0" smtClean="0">
                <a:solidFill>
                  <a:srgbClr val="00B050"/>
                </a:solidFill>
              </a:rPr>
              <a:t>Conclusion</a:t>
            </a:r>
            <a:endParaRPr lang="en-US" dirty="0">
              <a:solidFill>
                <a:srgbClr val="00B050"/>
              </a:solidFill>
            </a:endParaRPr>
          </a:p>
        </p:txBody>
      </p:sp>
      <p:sp>
        <p:nvSpPr>
          <p:cNvPr id="3" name="Content Placeholder 2"/>
          <p:cNvSpPr>
            <a:spLocks noGrp="1"/>
          </p:cNvSpPr>
          <p:nvPr>
            <p:ph idx="1"/>
          </p:nvPr>
        </p:nvSpPr>
        <p:spPr>
          <a:xfrm>
            <a:off x="152400" y="1249680"/>
            <a:ext cx="11826240" cy="5445759"/>
          </a:xfrm>
        </p:spPr>
        <p:txBody>
          <a:bodyPr>
            <a:normAutofit/>
          </a:bodyPr>
          <a:lstStyle/>
          <a:p>
            <a:pPr>
              <a:lnSpc>
                <a:spcPct val="200000"/>
              </a:lnSpc>
              <a:buFont typeface="Wingdings" pitchFamily="2" charset="2"/>
              <a:buChar char="Ø"/>
            </a:pPr>
            <a:r>
              <a:rPr lang="en-US" sz="2200" dirty="0" smtClean="0">
                <a:latin typeface="Constantia" pitchFamily="18" charset="0"/>
              </a:rPr>
              <a:t>The organization of an architectural framework is only successful if it aligns with the organization buying it.</a:t>
            </a:r>
          </a:p>
          <a:p>
            <a:pPr>
              <a:lnSpc>
                <a:spcPct val="200000"/>
              </a:lnSpc>
              <a:buFont typeface="Wingdings" pitchFamily="2" charset="2"/>
              <a:buChar char="Ø"/>
            </a:pPr>
            <a:r>
              <a:rPr lang="en-US" sz="2200" dirty="0" smtClean="0">
                <a:latin typeface="Constantia" pitchFamily="18" charset="0"/>
              </a:rPr>
              <a:t>Case studies have reflected this with their success depending on the architectural </a:t>
            </a:r>
            <a:r>
              <a:rPr lang="en-US" sz="2200" smtClean="0">
                <a:latin typeface="Constantia" pitchFamily="18" charset="0"/>
              </a:rPr>
              <a:t>method fitness.</a:t>
            </a:r>
            <a:endParaRPr lang="en-US" sz="2200" dirty="0" smtClean="0">
              <a:latin typeface="Constantia" pitchFamily="18" charset="0"/>
            </a:endParaRPr>
          </a:p>
          <a:p>
            <a:pPr>
              <a:lnSpc>
                <a:spcPct val="200000"/>
              </a:lnSpc>
              <a:buFont typeface="Wingdings" pitchFamily="2" charset="2"/>
              <a:buChar char="Ø"/>
            </a:pPr>
            <a:r>
              <a:rPr lang="en-US" sz="2200" dirty="0" smtClean="0">
                <a:latin typeface="Constantia" pitchFamily="18" charset="0"/>
              </a:rPr>
              <a:t>Before implementation, a number of considerations ought to be assessed, especially the benefits, the limitations, the implementation planning, and the positioning of a company to enable the architectural design.</a:t>
            </a:r>
            <a:endParaRPr lang="en-US" sz="22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2664</TotalTime>
  <Words>2898</Words>
  <Application>Microsoft Office PowerPoint</Application>
  <PresentationFormat>Custom</PresentationFormat>
  <Paragraphs>179</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Facet</vt:lpstr>
      <vt:lpstr>Enterprise Architecture Group Name/NO. Date</vt:lpstr>
      <vt:lpstr>Introduction</vt:lpstr>
      <vt:lpstr>Introduction Cont…</vt:lpstr>
      <vt:lpstr>Summaries of Case studies Cont…</vt:lpstr>
      <vt:lpstr>Summaries of Case studies Cont…</vt:lpstr>
      <vt:lpstr>Summaries of Case studies Cont…</vt:lpstr>
      <vt:lpstr>Summaries of Case studies Cont…</vt:lpstr>
      <vt:lpstr>Evaluation of the Organizations Cont…</vt:lpstr>
      <vt:lpstr>Evaluation of the Organizations Cont…</vt:lpstr>
      <vt:lpstr>Evaluation of the Organizations Cont…</vt:lpstr>
      <vt:lpstr>Considerations for the(CIO)Cont…</vt:lpstr>
      <vt:lpstr>Considerations for the(CIO)Cont…</vt:lpstr>
      <vt:lpstr>Considerations for the(CIO)</vt:lpstr>
      <vt:lpstr>Considerations for the(CIO)Cont…</vt:lpstr>
      <vt:lpstr>Considerations for the(CIO) Cont…</vt:lpstr>
      <vt:lpstr>Considerations for the(CIO) Cont…</vt:lpstr>
      <vt:lpstr>Considerations for the(CIO) Cont…</vt:lpstr>
      <vt:lpstr>Positioning of the Organizations for Architecture Capability Cont…</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395</cp:revision>
  <dcterms:created xsi:type="dcterms:W3CDTF">2016-05-08T08:20:33Z</dcterms:created>
  <dcterms:modified xsi:type="dcterms:W3CDTF">2019-03-02T04:06:39Z</dcterms:modified>
</cp:coreProperties>
</file>